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37"/>
  </p:notesMasterIdLst>
  <p:sldIdLst>
    <p:sldId id="256" r:id="rId2"/>
    <p:sldId id="257" r:id="rId3"/>
    <p:sldId id="258" r:id="rId4"/>
    <p:sldId id="259" r:id="rId5"/>
    <p:sldId id="260" r:id="rId6"/>
    <p:sldId id="261" r:id="rId7"/>
    <p:sldId id="281" r:id="rId8"/>
    <p:sldId id="282" r:id="rId9"/>
    <p:sldId id="262" r:id="rId10"/>
    <p:sldId id="275" r:id="rId11"/>
    <p:sldId id="278" r:id="rId12"/>
    <p:sldId id="276" r:id="rId13"/>
    <p:sldId id="277" r:id="rId14"/>
    <p:sldId id="265" r:id="rId15"/>
    <p:sldId id="263" r:id="rId16"/>
    <p:sldId id="264" r:id="rId17"/>
    <p:sldId id="266" r:id="rId18"/>
    <p:sldId id="288" r:id="rId19"/>
    <p:sldId id="274" r:id="rId20"/>
    <p:sldId id="267" r:id="rId21"/>
    <p:sldId id="268" r:id="rId22"/>
    <p:sldId id="269" r:id="rId23"/>
    <p:sldId id="270" r:id="rId24"/>
    <p:sldId id="271" r:id="rId25"/>
    <p:sldId id="280" r:id="rId26"/>
    <p:sldId id="272" r:id="rId27"/>
    <p:sldId id="284" r:id="rId28"/>
    <p:sldId id="285" r:id="rId29"/>
    <p:sldId id="279" r:id="rId30"/>
    <p:sldId id="286" r:id="rId31"/>
    <p:sldId id="287" r:id="rId32"/>
    <p:sldId id="289" r:id="rId33"/>
    <p:sldId id="290" r:id="rId34"/>
    <p:sldId id="273" r:id="rId35"/>
    <p:sldId id="28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11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5DB92-9E3F-4A38-B2EC-34CC4B4C1A3D}" type="datetimeFigureOut">
              <a:rPr lang="en-US" smtClean="0"/>
              <a:t>6/6/2014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CB38A-FF01-4F81-B6DD-7D662D35401C}" type="slidenum">
              <a:rPr lang="en-US" smtClean="0"/>
              <a:t>‹#›</a:t>
            </a:fld>
            <a:endParaRPr lang="en-US"/>
          </a:p>
        </p:txBody>
      </p:sp>
    </p:spTree>
    <p:extLst>
      <p:ext uri="{BB962C8B-B14F-4D97-AF65-F5344CB8AC3E}">
        <p14:creationId xmlns:p14="http://schemas.microsoft.com/office/powerpoint/2010/main" val="241585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A6E39BB-B4BE-469A-8438-E198DEFC6FBB}" type="datetime1">
              <a:rPr lang="en-US" smtClean="0"/>
              <a:t>6/6/2014</a:t>
            </a:fld>
            <a:endParaRPr lang="en-US"/>
          </a:p>
        </p:txBody>
      </p:sp>
      <p:sp>
        <p:nvSpPr>
          <p:cNvPr id="16" name="Slide Number Placeholder 15"/>
          <p:cNvSpPr>
            <a:spLocks noGrp="1"/>
          </p:cNvSpPr>
          <p:nvPr>
            <p:ph type="sldNum" sz="quarter" idx="11"/>
          </p:nvPr>
        </p:nvSpPr>
        <p:spPr/>
        <p:txBody>
          <a:bodyPr/>
          <a:lstStyle/>
          <a:p>
            <a:fld id="{D7E63A33-8271-4DD0-9C48-789913D7C11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B31C7-9E44-4B1C-93BF-807BD0ADF6C8}" type="datetime1">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6BC9B3-1C21-49E9-93A7-1C94DE94CAC4}" type="datetime1">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B0C57D5-A595-4BD6-AD2F-DD8057398925}" type="datetime1">
              <a:rPr lang="en-US" smtClean="0"/>
              <a:t>6/6/2014</a:t>
            </a:fld>
            <a:endParaRPr lang="en-US"/>
          </a:p>
        </p:txBody>
      </p:sp>
      <p:sp>
        <p:nvSpPr>
          <p:cNvPr id="15" name="Slide Number Placeholder 14"/>
          <p:cNvSpPr>
            <a:spLocks noGrp="1"/>
          </p:cNvSpPr>
          <p:nvPr>
            <p:ph type="sldNum" sz="quarter" idx="15"/>
          </p:nvPr>
        </p:nvSpPr>
        <p:spPr/>
        <p:txBody>
          <a:bodyPr/>
          <a:lstStyle>
            <a:lvl1pPr algn="ctr">
              <a:defRPr/>
            </a:lvl1pPr>
          </a:lstStyle>
          <a:p>
            <a:fld id="{D7E63A33-8271-4DD0-9C48-789913D7C11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0331AD-0FF4-420B-8CF2-79E19A7D0218}" type="datetime1">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CC6A6F-5CD6-4486-8808-3275B3F89102}" type="datetime1">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D1138B1-86D2-4EB5-ACB2-4AB11EC88F31}" type="datetime1">
              <a:rPr lang="en-US" smtClean="0"/>
              <a:t>6/6/2014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1EA003-F1D6-4CB3-98E1-08F0281E5DF0}" type="datetime1">
              <a:rPr lang="en-US" smtClean="0"/>
              <a:t>6/6/2014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C1901-DADF-4488-9E76-4C9DCC85D3E4}" type="datetime1">
              <a:rPr lang="en-US" smtClean="0"/>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1F9F516-930E-40B6-8EBE-6F36BD180BF0}" type="datetime1">
              <a:rPr lang="en-US" smtClean="0"/>
              <a:t>6/6/2014</a:t>
            </a:fld>
            <a:endParaRPr lang="en-US"/>
          </a:p>
        </p:txBody>
      </p:sp>
      <p:sp>
        <p:nvSpPr>
          <p:cNvPr id="9" name="Slide Number Placeholder 8"/>
          <p:cNvSpPr>
            <a:spLocks noGrp="1"/>
          </p:cNvSpPr>
          <p:nvPr>
            <p:ph type="sldNum" sz="quarter" idx="15"/>
          </p:nvPr>
        </p:nvSpPr>
        <p:spPr/>
        <p:txBody>
          <a:bodyPr/>
          <a:lstStyle/>
          <a:p>
            <a:fld id="{D7E63A33-8271-4DD0-9C48-789913D7C11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EEF216B-2E9D-4F0B-9643-4AF5334142C4}" type="datetime1">
              <a:rPr lang="en-US" smtClean="0"/>
              <a:t>6/6/2014</a:t>
            </a:fld>
            <a:endParaRPr lang="en-US"/>
          </a:p>
        </p:txBody>
      </p:sp>
      <p:sp>
        <p:nvSpPr>
          <p:cNvPr id="9" name="Slide Number Placeholder 8"/>
          <p:cNvSpPr>
            <a:spLocks noGrp="1"/>
          </p:cNvSpPr>
          <p:nvPr>
            <p:ph type="sldNum" sz="quarter" idx="11"/>
          </p:nvPr>
        </p:nvSpPr>
        <p:spPr/>
        <p:txBody>
          <a:bodyPr/>
          <a:lstStyle/>
          <a:p>
            <a:fld id="{D7E63A33-8271-4DD0-9C48-789913D7C11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3F18643-3D12-4262-A05C-56C8698EDB62}" type="datetime1">
              <a:rPr lang="en-US" smtClean="0"/>
              <a:t>6/6/2014</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7E63A33-8271-4DD0-9C48-789913D7C115}"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R4PV4Vyluc8#t=1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jrobertson@csusm.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Jay Robertson-Howell, Psy.D., MSSW</a:t>
            </a:r>
          </a:p>
          <a:p>
            <a:r>
              <a:rPr lang="en-US" dirty="0" smtClean="0"/>
              <a:t>California State University San Marcos</a:t>
            </a:r>
          </a:p>
          <a:p>
            <a:r>
              <a:rPr lang="en-US" dirty="0" smtClean="0"/>
              <a:t>The 4</a:t>
            </a:r>
            <a:r>
              <a:rPr lang="en-US" baseline="30000" dirty="0" smtClean="0"/>
              <a:t>th</a:t>
            </a:r>
            <a:r>
              <a:rPr lang="en-US" dirty="0" smtClean="0"/>
              <a:t> National Psychotherapy with Men Conference</a:t>
            </a:r>
            <a:endParaRPr lang="en-US" dirty="0"/>
          </a:p>
        </p:txBody>
      </p:sp>
      <p:sp>
        <p:nvSpPr>
          <p:cNvPr id="3" name="Title 2"/>
          <p:cNvSpPr>
            <a:spLocks noGrp="1"/>
          </p:cNvSpPr>
          <p:nvPr>
            <p:ph type="ctrTitle"/>
          </p:nvPr>
        </p:nvSpPr>
        <p:spPr/>
        <p:txBody>
          <a:bodyPr/>
          <a:lstStyle/>
          <a:p>
            <a:r>
              <a:rPr lang="en-US" sz="2800" dirty="0" smtClean="0"/>
              <a:t>From Bars to </a:t>
            </a:r>
            <a:r>
              <a:rPr lang="en-US" sz="2800" dirty="0" err="1" smtClean="0"/>
              <a:t>Grindr</a:t>
            </a:r>
            <a:r>
              <a:rPr lang="en-US" sz="2800" dirty="0" smtClean="0"/>
              <a:t> to Fatherhood: Clinical Work With Gay Men</a:t>
            </a:r>
            <a:endParaRPr lang="en-US" sz="2800"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144147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sz="half" idx="1"/>
          </p:nvPr>
        </p:nvSpPr>
        <p:spPr/>
        <p:txBody>
          <a:bodyPr/>
          <a:lstStyle/>
          <a:p>
            <a:endParaRPr lang="en-US"/>
          </a:p>
        </p:txBody>
      </p:sp>
      <p:sp>
        <p:nvSpPr>
          <p:cNvPr id="10" name="Content Placeholder 9"/>
          <p:cNvSpPr>
            <a:spLocks noGrp="1"/>
          </p:cNvSpPr>
          <p:nvPr>
            <p:ph sz="half" idx="2"/>
          </p:nvPr>
        </p:nvSpPr>
        <p:spPr/>
        <p:txBody>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70159603"/>
              </p:ext>
            </p:extLst>
          </p:nvPr>
        </p:nvGraphicFramePr>
        <p:xfrm>
          <a:off x="4648200" y="609600"/>
          <a:ext cx="4114800" cy="5511800"/>
        </p:xfrm>
        <a:graphic>
          <a:graphicData uri="http://schemas.openxmlformats.org/presentationml/2006/ole">
            <mc:AlternateContent xmlns:mc="http://schemas.openxmlformats.org/markup-compatibility/2006">
              <mc:Choice xmlns:v="urn:schemas-microsoft-com:vml" Requires="v">
                <p:oleObj spid="_x0000_s4160" name="Acrobat Document" r:id="rId3" imgW="5829199" imgH="7543800" progId="AcroExch.Document.11">
                  <p:embed/>
                </p:oleObj>
              </mc:Choice>
              <mc:Fallback>
                <p:oleObj name="Acrobat Document" r:id="rId3" imgW="5829199" imgH="7543800" progId="AcroExch.Document.11">
                  <p:embed/>
                  <p:pic>
                    <p:nvPicPr>
                      <p:cNvPr id="0" name=""/>
                      <p:cNvPicPr/>
                      <p:nvPr/>
                    </p:nvPicPr>
                    <p:blipFill>
                      <a:blip r:embed="rId4"/>
                      <a:stretch>
                        <a:fillRect/>
                      </a:stretch>
                    </p:blipFill>
                    <p:spPr>
                      <a:xfrm>
                        <a:off x="4648200" y="609600"/>
                        <a:ext cx="4114800" cy="5511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52292313"/>
              </p:ext>
            </p:extLst>
          </p:nvPr>
        </p:nvGraphicFramePr>
        <p:xfrm>
          <a:off x="457200" y="609600"/>
          <a:ext cx="4130675" cy="5511800"/>
        </p:xfrm>
        <a:graphic>
          <a:graphicData uri="http://schemas.openxmlformats.org/presentationml/2006/ole">
            <mc:AlternateContent xmlns:mc="http://schemas.openxmlformats.org/markup-compatibility/2006">
              <mc:Choice xmlns:v="urn:schemas-microsoft-com:vml" Requires="v">
                <p:oleObj spid="_x0000_s4161" name="Acrobat Document" r:id="rId5" imgW="5829199" imgH="7543800" progId="AcroExch.Document.11">
                  <p:embed/>
                </p:oleObj>
              </mc:Choice>
              <mc:Fallback>
                <p:oleObj name="Acrobat Document" r:id="rId5" imgW="5829199" imgH="7543800" progId="AcroExch.Document.11">
                  <p:embed/>
                  <p:pic>
                    <p:nvPicPr>
                      <p:cNvPr id="0" name=""/>
                      <p:cNvPicPr/>
                      <p:nvPr/>
                    </p:nvPicPr>
                    <p:blipFill>
                      <a:blip r:embed="rId6"/>
                      <a:stretch>
                        <a:fillRect/>
                      </a:stretch>
                    </p:blipFill>
                    <p:spPr>
                      <a:xfrm>
                        <a:off x="457200" y="609600"/>
                        <a:ext cx="4130675" cy="5511800"/>
                      </a:xfrm>
                      <a:prstGeom prst="rect">
                        <a:avLst/>
                      </a:prstGeom>
                    </p:spPr>
                  </p:pic>
                </p:oleObj>
              </mc:Fallback>
            </mc:AlternateContent>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77280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65531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694487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half" idx="2"/>
          </p:nvPr>
        </p:nvSpPr>
        <p:spPr/>
        <p:txBody>
          <a:bodyPr/>
          <a:lstStyle/>
          <a:p>
            <a:endParaRPr lang="en-US" dirty="0"/>
          </a:p>
        </p:txBody>
      </p:sp>
      <p:sp>
        <p:nvSpPr>
          <p:cNvPr id="8" name="Content Placeholder 7"/>
          <p:cNvSpPr>
            <a:spLocks noGrp="1"/>
          </p:cNvSpPr>
          <p:nvPr>
            <p:ph sz="half" idx="1"/>
          </p:nvPr>
        </p:nvSpPr>
        <p:spPr/>
        <p:txBody>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87606325"/>
              </p:ext>
            </p:extLst>
          </p:nvPr>
        </p:nvGraphicFramePr>
        <p:xfrm>
          <a:off x="457200" y="533400"/>
          <a:ext cx="4114800" cy="5664200"/>
        </p:xfrm>
        <a:graphic>
          <a:graphicData uri="http://schemas.openxmlformats.org/presentationml/2006/ole">
            <mc:AlternateContent xmlns:mc="http://schemas.openxmlformats.org/markup-compatibility/2006">
              <mc:Choice xmlns:v="urn:schemas-microsoft-com:vml" Requires="v">
                <p:oleObj spid="_x0000_s1094" name="Acrobat Document" r:id="rId3" imgW="5829199" imgH="7543800" progId="AcroExch.Document.11">
                  <p:embed/>
                </p:oleObj>
              </mc:Choice>
              <mc:Fallback>
                <p:oleObj name="Acrobat Document" r:id="rId3" imgW="5829199" imgH="7543800" progId="AcroExch.Document.11">
                  <p:embed/>
                  <p:pic>
                    <p:nvPicPr>
                      <p:cNvPr id="0" name=""/>
                      <p:cNvPicPr/>
                      <p:nvPr/>
                    </p:nvPicPr>
                    <p:blipFill>
                      <a:blip r:embed="rId4"/>
                      <a:stretch>
                        <a:fillRect/>
                      </a:stretch>
                    </p:blipFill>
                    <p:spPr>
                      <a:xfrm>
                        <a:off x="457200" y="533400"/>
                        <a:ext cx="4114800" cy="5664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79191787"/>
              </p:ext>
            </p:extLst>
          </p:nvPr>
        </p:nvGraphicFramePr>
        <p:xfrm>
          <a:off x="4648200" y="533400"/>
          <a:ext cx="4114800" cy="5664200"/>
        </p:xfrm>
        <a:graphic>
          <a:graphicData uri="http://schemas.openxmlformats.org/presentationml/2006/ole">
            <mc:AlternateContent xmlns:mc="http://schemas.openxmlformats.org/markup-compatibility/2006">
              <mc:Choice xmlns:v="urn:schemas-microsoft-com:vml" Requires="v">
                <p:oleObj spid="_x0000_s1095" name="Acrobat Document" r:id="rId5" imgW="5829199" imgH="7543800" progId="AcroExch.Document.11">
                  <p:embed/>
                </p:oleObj>
              </mc:Choice>
              <mc:Fallback>
                <p:oleObj name="Acrobat Document" r:id="rId5" imgW="5829199" imgH="7543800" progId="AcroExch.Document.11">
                  <p:embed/>
                  <p:pic>
                    <p:nvPicPr>
                      <p:cNvPr id="0" name=""/>
                      <p:cNvPicPr/>
                      <p:nvPr/>
                    </p:nvPicPr>
                    <p:blipFill>
                      <a:blip r:embed="rId6"/>
                      <a:stretch>
                        <a:fillRect/>
                      </a:stretch>
                    </p:blipFill>
                    <p:spPr>
                      <a:xfrm>
                        <a:off x="4648200" y="533400"/>
                        <a:ext cx="4114800" cy="5664200"/>
                      </a:xfrm>
                      <a:prstGeom prst="rect">
                        <a:avLst/>
                      </a:prstGeom>
                    </p:spPr>
                  </p:pic>
                </p:oleObj>
              </mc:Fallback>
            </mc:AlternateContent>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974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94802930"/>
              </p:ext>
            </p:extLst>
          </p:nvPr>
        </p:nvGraphicFramePr>
        <p:xfrm>
          <a:off x="457200" y="533400"/>
          <a:ext cx="4038600" cy="5435600"/>
        </p:xfrm>
        <a:graphic>
          <a:graphicData uri="http://schemas.openxmlformats.org/presentationml/2006/ole">
            <mc:AlternateContent xmlns:mc="http://schemas.openxmlformats.org/markup-compatibility/2006">
              <mc:Choice xmlns:v="urn:schemas-microsoft-com:vml" Requires="v">
                <p:oleObj spid="_x0000_s2114" name="Acrobat Document" r:id="rId3" imgW="5829199" imgH="7543800" progId="AcroExch.Document.11">
                  <p:embed/>
                </p:oleObj>
              </mc:Choice>
              <mc:Fallback>
                <p:oleObj name="Acrobat Document" r:id="rId3" imgW="5829199" imgH="7543800" progId="AcroExch.Document.11">
                  <p:embed/>
                  <p:pic>
                    <p:nvPicPr>
                      <p:cNvPr id="0" name=""/>
                      <p:cNvPicPr/>
                      <p:nvPr/>
                    </p:nvPicPr>
                    <p:blipFill>
                      <a:blip r:embed="rId4"/>
                      <a:stretch>
                        <a:fillRect/>
                      </a:stretch>
                    </p:blipFill>
                    <p:spPr>
                      <a:xfrm>
                        <a:off x="457200" y="533400"/>
                        <a:ext cx="4038600" cy="5435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21594282"/>
              </p:ext>
            </p:extLst>
          </p:nvPr>
        </p:nvGraphicFramePr>
        <p:xfrm>
          <a:off x="4572000" y="533400"/>
          <a:ext cx="4114800" cy="5435600"/>
        </p:xfrm>
        <a:graphic>
          <a:graphicData uri="http://schemas.openxmlformats.org/presentationml/2006/ole">
            <mc:AlternateContent xmlns:mc="http://schemas.openxmlformats.org/markup-compatibility/2006">
              <mc:Choice xmlns:v="urn:schemas-microsoft-com:vml" Requires="v">
                <p:oleObj spid="_x0000_s2115" name="Acrobat Document" r:id="rId5" imgW="5829199" imgH="7543800" progId="AcroExch.Document.11">
                  <p:embed/>
                </p:oleObj>
              </mc:Choice>
              <mc:Fallback>
                <p:oleObj name="Acrobat Document" r:id="rId5" imgW="5829199" imgH="7543800" progId="AcroExch.Document.11">
                  <p:embed/>
                  <p:pic>
                    <p:nvPicPr>
                      <p:cNvPr id="0" name=""/>
                      <p:cNvPicPr/>
                      <p:nvPr/>
                    </p:nvPicPr>
                    <p:blipFill>
                      <a:blip r:embed="rId6"/>
                      <a:stretch>
                        <a:fillRect/>
                      </a:stretch>
                    </p:blipFill>
                    <p:spPr>
                      <a:xfrm>
                        <a:off x="4572000" y="533400"/>
                        <a:ext cx="4114800" cy="5435600"/>
                      </a:xfrm>
                      <a:prstGeom prst="rect">
                        <a:avLst/>
                      </a:prstGeom>
                    </p:spPr>
                  </p:pic>
                </p:oleObj>
              </mc:Fallback>
            </mc:AlternateContent>
          </a:graphicData>
        </a:graphic>
      </p:graphicFrame>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2683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Being able to marry the person you love in all 50 states and having that marriage recognized federally</a:t>
            </a:r>
          </a:p>
          <a:p>
            <a:r>
              <a:rPr lang="en-US" dirty="0" smtClean="0"/>
              <a:t>Not having the need to “come out”</a:t>
            </a:r>
          </a:p>
          <a:p>
            <a:r>
              <a:rPr lang="en-US" dirty="0" smtClean="0"/>
              <a:t>Knowing that I won’t be fired from my job based on my sexuality</a:t>
            </a:r>
          </a:p>
          <a:p>
            <a:r>
              <a:rPr lang="en-US" dirty="0" smtClean="0"/>
              <a:t>Having the security that my children will not be taking away from me based on my sexuality</a:t>
            </a:r>
          </a:p>
          <a:p>
            <a:r>
              <a:rPr lang="en-US" dirty="0" smtClean="0"/>
              <a:t>Having the freedom to talk about LGBT issues without being accused of “forcing a homosexual agenda” on others</a:t>
            </a:r>
          </a:p>
          <a:p>
            <a:r>
              <a:rPr lang="en-US" dirty="0" smtClean="0"/>
              <a:t>Not having economic, emotional, physical, or psychological consequences if family and friends find out about my sexuality</a:t>
            </a:r>
            <a:endParaRPr lang="en-US" dirty="0"/>
          </a:p>
        </p:txBody>
      </p:sp>
      <p:sp>
        <p:nvSpPr>
          <p:cNvPr id="3" name="Title 2"/>
          <p:cNvSpPr>
            <a:spLocks noGrp="1"/>
          </p:cNvSpPr>
          <p:nvPr>
            <p:ph type="title"/>
          </p:nvPr>
        </p:nvSpPr>
        <p:spPr/>
        <p:txBody>
          <a:bodyPr/>
          <a:lstStyle/>
          <a:p>
            <a:r>
              <a:rPr lang="en-US" dirty="0" smtClean="0"/>
              <a:t>Examples of Privilege</a:t>
            </a:r>
            <a:endParaRPr lang="en-US" dirty="0"/>
          </a:p>
        </p:txBody>
      </p:sp>
      <p:sp>
        <p:nvSpPr>
          <p:cNvPr id="4" name="Footer Placeholder 3"/>
          <p:cNvSpPr>
            <a:spLocks noGrp="1"/>
          </p:cNvSpPr>
          <p:nvPr>
            <p:ph type="ftr" sz="quarter" idx="16"/>
          </p:nvPr>
        </p:nvSpPr>
        <p:spPr>
          <a:xfrm>
            <a:off x="2133600" y="6203667"/>
            <a:ext cx="4191000" cy="384048"/>
          </a:xfrm>
        </p:spPr>
        <p:txBody>
          <a:bodyPr/>
          <a:lstStyle/>
          <a:p>
            <a:pPr algn="l"/>
            <a:r>
              <a:rPr lang="en-US" dirty="0" smtClean="0"/>
              <a:t>List based on Peggy McIntosh's article on white privilege</a:t>
            </a:r>
            <a:endParaRPr lang="en-US" dirty="0"/>
          </a:p>
        </p:txBody>
      </p:sp>
    </p:spTree>
    <p:extLst>
      <p:ext uri="{BB962C8B-B14F-4D97-AF65-F5344CB8AC3E}">
        <p14:creationId xmlns:p14="http://schemas.microsoft.com/office/powerpoint/2010/main" val="1659139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Premise that gay people in a heterosexist society are subjected to chronic stress related to their stigmatization (Meyer, 1995)</a:t>
            </a:r>
          </a:p>
          <a:p>
            <a:endParaRPr lang="en-US" dirty="0"/>
          </a:p>
          <a:p>
            <a:r>
              <a:rPr lang="en-US" dirty="0" smtClean="0"/>
              <a:t>Minority stress can be experienced in the form of ongoing hassles (such as hearing anti-gay jokes) and more serious negative events (such as loss of employment, housing, custody or children, and physical and sexual assault) (</a:t>
            </a:r>
            <a:r>
              <a:rPr lang="en-US" dirty="0" err="1" smtClean="0"/>
              <a:t>DiPlacido</a:t>
            </a:r>
            <a:r>
              <a:rPr lang="en-US" dirty="0" smtClean="0"/>
              <a:t>, 1998)</a:t>
            </a:r>
            <a:endParaRPr lang="en-US" dirty="0"/>
          </a:p>
        </p:txBody>
      </p:sp>
      <p:sp>
        <p:nvSpPr>
          <p:cNvPr id="3" name="Title 2"/>
          <p:cNvSpPr>
            <a:spLocks noGrp="1"/>
          </p:cNvSpPr>
          <p:nvPr>
            <p:ph type="title"/>
          </p:nvPr>
        </p:nvSpPr>
        <p:spPr/>
        <p:txBody>
          <a:bodyPr/>
          <a:lstStyle/>
          <a:p>
            <a:r>
              <a:rPr lang="en-US" dirty="0" smtClean="0"/>
              <a:t>Minority Stress</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783304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everyday encounters of discrimination that people of various marginalized groups experience throughout their lives” (Sue et al. 2007)</a:t>
            </a:r>
          </a:p>
          <a:p>
            <a:endParaRPr lang="en-US" dirty="0"/>
          </a:p>
          <a:p>
            <a:r>
              <a:rPr lang="en-US" dirty="0" smtClean="0"/>
              <a:t>“Brief and commonplace daily verbal, behavioral, or environmental indignities, whether intentional or unintentional, that communicate hostile, derogatory, or negative slights and insults toward members of oppressed groups” (</a:t>
            </a:r>
            <a:r>
              <a:rPr lang="en-US" dirty="0" err="1" smtClean="0"/>
              <a:t>Nadal</a:t>
            </a:r>
            <a:r>
              <a:rPr lang="en-US" dirty="0" smtClean="0"/>
              <a:t>, 2008, p. 23)</a:t>
            </a:r>
            <a:endParaRPr lang="en-US" dirty="0"/>
          </a:p>
        </p:txBody>
      </p:sp>
      <p:sp>
        <p:nvSpPr>
          <p:cNvPr id="3" name="Title 2"/>
          <p:cNvSpPr>
            <a:spLocks noGrp="1"/>
          </p:cNvSpPr>
          <p:nvPr>
            <p:ph type="title"/>
          </p:nvPr>
        </p:nvSpPr>
        <p:spPr/>
        <p:txBody>
          <a:bodyPr>
            <a:normAutofit/>
          </a:bodyPr>
          <a:lstStyle/>
          <a:p>
            <a:r>
              <a:rPr lang="en-US" dirty="0" err="1" smtClean="0"/>
              <a:t>Microaggressions</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92387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Living in a culture that worships masculine power</a:t>
            </a:r>
          </a:p>
          <a:p>
            <a:r>
              <a:rPr lang="en-US" dirty="0" smtClean="0"/>
              <a:t>Being a gay man in a hyper masculine world</a:t>
            </a:r>
          </a:p>
          <a:p>
            <a:r>
              <a:rPr lang="en-US" dirty="0" smtClean="0"/>
              <a:t>Being a gay man in a heterosexual society</a:t>
            </a:r>
          </a:p>
          <a:p>
            <a:endParaRPr lang="en-US" dirty="0"/>
          </a:p>
          <a:p>
            <a:r>
              <a:rPr lang="en-US" dirty="0" smtClean="0"/>
              <a:t>Results in:</a:t>
            </a:r>
          </a:p>
          <a:p>
            <a:pPr lvl="1"/>
            <a:r>
              <a:rPr lang="en-US" dirty="0" smtClean="0"/>
              <a:t>Living outside the BOX</a:t>
            </a:r>
          </a:p>
          <a:p>
            <a:pPr lvl="1"/>
            <a:r>
              <a:rPr lang="en-US" dirty="0" smtClean="0"/>
              <a:t>SHAME</a:t>
            </a:r>
            <a:endParaRPr lang="en-US" dirty="0"/>
          </a:p>
        </p:txBody>
      </p:sp>
      <p:sp>
        <p:nvSpPr>
          <p:cNvPr id="3" name="Title 2"/>
          <p:cNvSpPr>
            <a:spLocks noGrp="1"/>
          </p:cNvSpPr>
          <p:nvPr>
            <p:ph type="title"/>
          </p:nvPr>
        </p:nvSpPr>
        <p:spPr/>
        <p:txBody>
          <a:bodyPr>
            <a:normAutofit fontScale="90000"/>
          </a:bodyPr>
          <a:lstStyle/>
          <a:p>
            <a:r>
              <a:rPr lang="en-US" dirty="0" smtClean="0"/>
              <a:t>The Intersection between sexuality and masculinity</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4220669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304800"/>
            <a:ext cx="4267200" cy="6019800"/>
          </a:xfrm>
        </p:spPr>
      </p:pic>
      <p:sp>
        <p:nvSpPr>
          <p:cNvPr id="3" name="Footer Placeholder 2"/>
          <p:cNvSpPr>
            <a:spLocks noGrp="1"/>
          </p:cNvSpPr>
          <p:nvPr>
            <p:ph type="ftr" sz="quarter" idx="16"/>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124588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be gay in an uncompromisingly straight world is to struggle to find love and, once found, to hold on to it. We are men in a world where men are emotionally disabled by our masculine cultural ideals (Downs, 2012, p. 62)</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0050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Identify three reasons that gay men might seek mental health services</a:t>
            </a:r>
          </a:p>
          <a:p>
            <a:r>
              <a:rPr lang="en-US" dirty="0" smtClean="0"/>
              <a:t>Identify three societal issues that impact the psychological well-being of gay men</a:t>
            </a:r>
          </a:p>
          <a:p>
            <a:r>
              <a:rPr lang="en-US" dirty="0" smtClean="0"/>
              <a:t>Identify the underlying emotion impacting the gay male’s psychological functioning</a:t>
            </a:r>
          </a:p>
          <a:p>
            <a:r>
              <a:rPr lang="en-US" dirty="0" smtClean="0"/>
              <a:t>Identify three strategies in developing an affirmative therapeutic approach in our work with gay men</a:t>
            </a:r>
            <a:endParaRPr lang="en-US" dirty="0"/>
          </a:p>
        </p:txBody>
      </p:sp>
      <p:sp>
        <p:nvSpPr>
          <p:cNvPr id="3" name="Title 2"/>
          <p:cNvSpPr>
            <a:spLocks noGrp="1"/>
          </p:cNvSpPr>
          <p:nvPr>
            <p:ph type="title"/>
          </p:nvPr>
        </p:nvSpPr>
        <p:spPr/>
        <p:txBody>
          <a:bodyPr/>
          <a:lstStyle/>
          <a:p>
            <a:r>
              <a:rPr lang="en-US" dirty="0" smtClean="0"/>
              <a:t>Participants will be able to:</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837395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Overwhelmed by shame</a:t>
            </a:r>
          </a:p>
          <a:p>
            <a:endParaRPr lang="en-US" dirty="0"/>
          </a:p>
          <a:p>
            <a:r>
              <a:rPr lang="en-US" dirty="0" smtClean="0"/>
              <a:t>Compensating for shame</a:t>
            </a:r>
          </a:p>
          <a:p>
            <a:endParaRPr lang="en-US" dirty="0"/>
          </a:p>
          <a:p>
            <a:r>
              <a:rPr lang="en-US" dirty="0" smtClean="0"/>
              <a:t>Cultivating authenticity</a:t>
            </a:r>
            <a:endParaRPr lang="en-US" dirty="0"/>
          </a:p>
        </p:txBody>
      </p:sp>
      <p:sp>
        <p:nvSpPr>
          <p:cNvPr id="3" name="Title 2"/>
          <p:cNvSpPr>
            <a:spLocks noGrp="1"/>
          </p:cNvSpPr>
          <p:nvPr>
            <p:ph type="title"/>
          </p:nvPr>
        </p:nvSpPr>
        <p:spPr/>
        <p:txBody>
          <a:bodyPr/>
          <a:lstStyle/>
          <a:p>
            <a:r>
              <a:rPr lang="en-US" dirty="0" smtClean="0"/>
              <a:t>Down’s 3-Stages </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512487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Overwhelmed with being gay in a society that promotes masculine power</a:t>
            </a:r>
          </a:p>
          <a:p>
            <a:endParaRPr lang="en-US" dirty="0"/>
          </a:p>
          <a:p>
            <a:r>
              <a:rPr lang="en-US" dirty="0" smtClean="0"/>
              <a:t>Coping equals avoidance</a:t>
            </a:r>
          </a:p>
          <a:p>
            <a:endParaRPr lang="en-US" dirty="0"/>
          </a:p>
          <a:p>
            <a:r>
              <a:rPr lang="en-US" dirty="0" smtClean="0"/>
              <a:t>Engaging in any behavior that works to lessen the feeling of shame</a:t>
            </a:r>
            <a:endParaRPr lang="en-US" dirty="0"/>
          </a:p>
        </p:txBody>
      </p:sp>
      <p:sp>
        <p:nvSpPr>
          <p:cNvPr id="3" name="Title 2"/>
          <p:cNvSpPr>
            <a:spLocks noGrp="1"/>
          </p:cNvSpPr>
          <p:nvPr>
            <p:ph type="title"/>
          </p:nvPr>
        </p:nvSpPr>
        <p:spPr/>
        <p:txBody>
          <a:bodyPr/>
          <a:lstStyle/>
          <a:p>
            <a:r>
              <a:rPr lang="en-US" dirty="0" smtClean="0"/>
              <a:t>Stage 1: Overwhelmed by shame</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38735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Suicide</a:t>
            </a:r>
          </a:p>
          <a:p>
            <a:pPr lvl="1"/>
            <a:r>
              <a:rPr lang="en-US" dirty="0" smtClean="0"/>
              <a:t>LGBT youth are 2-3 times more likely to attempt suicide (</a:t>
            </a:r>
            <a:r>
              <a:rPr lang="en-US" dirty="0" err="1" smtClean="0"/>
              <a:t>Garofalo</a:t>
            </a:r>
            <a:r>
              <a:rPr lang="en-US" dirty="0" smtClean="0"/>
              <a:t>, et al., 1999)</a:t>
            </a:r>
          </a:p>
          <a:p>
            <a:r>
              <a:rPr lang="en-US" dirty="0" smtClean="0"/>
              <a:t>Substance Abuse</a:t>
            </a:r>
            <a:endParaRPr lang="en-US" dirty="0"/>
          </a:p>
          <a:p>
            <a:r>
              <a:rPr lang="en-US" dirty="0" smtClean="0"/>
              <a:t>Anonymous Sex</a:t>
            </a:r>
          </a:p>
          <a:p>
            <a:pPr lvl="1"/>
            <a:r>
              <a:rPr lang="en-US" dirty="0" err="1" smtClean="0"/>
              <a:t>Grindr</a:t>
            </a:r>
            <a:r>
              <a:rPr lang="en-US" dirty="0" smtClean="0"/>
              <a:t> and other sites</a:t>
            </a:r>
          </a:p>
          <a:p>
            <a:r>
              <a:rPr lang="en-US" dirty="0" smtClean="0"/>
              <a:t>Denying sexuality</a:t>
            </a:r>
          </a:p>
          <a:p>
            <a:pPr lvl="1"/>
            <a:r>
              <a:rPr lang="en-US" dirty="0" smtClean="0"/>
              <a:t>Hyper sexuality with women</a:t>
            </a:r>
          </a:p>
          <a:p>
            <a:pPr lvl="1"/>
            <a:r>
              <a:rPr lang="en-US" dirty="0" smtClean="0"/>
              <a:t>Getting married and starting families</a:t>
            </a:r>
          </a:p>
          <a:p>
            <a:pPr lvl="1"/>
            <a:r>
              <a:rPr lang="en-US" dirty="0" smtClean="0"/>
              <a:t>Bisexuality</a:t>
            </a:r>
          </a:p>
          <a:p>
            <a:pPr lvl="1"/>
            <a:r>
              <a:rPr lang="en-US" dirty="0" smtClean="0"/>
              <a:t>Anti-gay activities</a:t>
            </a:r>
            <a:endParaRPr lang="en-US" dirty="0"/>
          </a:p>
        </p:txBody>
      </p:sp>
      <p:sp>
        <p:nvSpPr>
          <p:cNvPr id="3" name="Title 2"/>
          <p:cNvSpPr>
            <a:spLocks noGrp="1"/>
          </p:cNvSpPr>
          <p:nvPr>
            <p:ph type="title"/>
          </p:nvPr>
        </p:nvSpPr>
        <p:spPr/>
        <p:txBody>
          <a:bodyPr/>
          <a:lstStyle/>
          <a:p>
            <a:r>
              <a:rPr lang="en-US" dirty="0" smtClean="0"/>
              <a:t>Avoidance Strategies</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405360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“Best Little Boy in the World”</a:t>
            </a:r>
          </a:p>
          <a:p>
            <a:r>
              <a:rPr lang="en-US" dirty="0" smtClean="0"/>
              <a:t>Ongoing search for validation</a:t>
            </a:r>
          </a:p>
          <a:p>
            <a:pPr lvl="1"/>
            <a:r>
              <a:rPr lang="en-US" dirty="0" smtClean="0"/>
              <a:t>Stage 1 validation equals hiding sexuality</a:t>
            </a:r>
          </a:p>
          <a:p>
            <a:pPr lvl="1"/>
            <a:r>
              <a:rPr lang="en-US" dirty="0" smtClean="0"/>
              <a:t>Stage 2 validation equals proving worth and deserving of love</a:t>
            </a:r>
          </a:p>
          <a:p>
            <a:r>
              <a:rPr lang="en-US" dirty="0" smtClean="0"/>
              <a:t>Hunger for validation and hypersensitivity to invalidation</a:t>
            </a:r>
          </a:p>
          <a:p>
            <a:r>
              <a:rPr lang="en-US" dirty="0" smtClean="0"/>
              <a:t>Inauthentic validation satiates briefly</a:t>
            </a:r>
          </a:p>
          <a:p>
            <a:pPr lvl="1"/>
            <a:r>
              <a:rPr lang="en-US" dirty="0" smtClean="0"/>
              <a:t>Anonymous sex, promotions at work, body image and muscularity</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Stage 2: Compensating for Shame or the “Best Little Boy in the World” syndrome</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396336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Rediscovering the essence of self and the deconstruction of  life built on shame</a:t>
            </a:r>
          </a:p>
          <a:p>
            <a:endParaRPr lang="en-US" dirty="0"/>
          </a:p>
          <a:p>
            <a:r>
              <a:rPr lang="en-US" dirty="0" smtClean="0"/>
              <a:t>Decreased visibility in gay community</a:t>
            </a:r>
          </a:p>
          <a:p>
            <a:endParaRPr lang="en-US" dirty="0"/>
          </a:p>
          <a:p>
            <a:r>
              <a:rPr lang="en-US" dirty="0" smtClean="0"/>
              <a:t>Movement towards distress in an effort to overcome avoidant behavior</a:t>
            </a:r>
          </a:p>
          <a:p>
            <a:endParaRPr lang="en-US" dirty="0"/>
          </a:p>
          <a:p>
            <a:r>
              <a:rPr lang="en-US" dirty="0" smtClean="0"/>
              <a:t>Reclaiming life that might be marked by ambiguity</a:t>
            </a:r>
          </a:p>
          <a:p>
            <a:endParaRPr lang="en-US" dirty="0"/>
          </a:p>
          <a:p>
            <a:r>
              <a:rPr lang="en-US" dirty="0" smtClean="0"/>
              <a:t>Aligns with Cass’s synthesis stage</a:t>
            </a:r>
          </a:p>
          <a:p>
            <a:endParaRPr lang="en-US" dirty="0"/>
          </a:p>
          <a:p>
            <a:endParaRPr lang="en-US" dirty="0"/>
          </a:p>
        </p:txBody>
      </p:sp>
      <p:sp>
        <p:nvSpPr>
          <p:cNvPr id="3" name="Title 2"/>
          <p:cNvSpPr>
            <a:spLocks noGrp="1"/>
          </p:cNvSpPr>
          <p:nvPr>
            <p:ph type="title"/>
          </p:nvPr>
        </p:nvSpPr>
        <p:spPr/>
        <p:txBody>
          <a:bodyPr/>
          <a:lstStyle/>
          <a:p>
            <a:r>
              <a:rPr lang="en-US" dirty="0" smtClean="0"/>
              <a:t>Stage 3: Cultivating Authenticity</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31732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a:t>
            </a:r>
            <a:r>
              <a:rPr lang="en-US" dirty="0" smtClean="0">
                <a:hlinkClick r:id="rId2"/>
              </a:rPr>
              <a:t>www.youtube.com/watch?v=R4PV4Vyluc8#t=10</a:t>
            </a:r>
            <a:endParaRPr lang="en-US" dirty="0" smtClean="0"/>
          </a:p>
          <a:p>
            <a:endParaRPr lang="en-US" dirty="0"/>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064059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Foreclosure v. acceptance</a:t>
            </a:r>
          </a:p>
          <a:p>
            <a:pPr lvl="1"/>
            <a:r>
              <a:rPr lang="en-US" dirty="0" smtClean="0"/>
              <a:t>An unfulfilled life v. a fulfilled life</a:t>
            </a:r>
          </a:p>
          <a:p>
            <a:pPr lvl="1"/>
            <a:r>
              <a:rPr lang="en-US" dirty="0" smtClean="0"/>
              <a:t>A conflict in values</a:t>
            </a:r>
          </a:p>
          <a:p>
            <a:endParaRPr lang="en-US" dirty="0"/>
          </a:p>
          <a:p>
            <a:r>
              <a:rPr lang="en-US" dirty="0" smtClean="0"/>
              <a:t>Intersection between multiple identities</a:t>
            </a:r>
          </a:p>
          <a:p>
            <a:pPr lvl="1"/>
            <a:r>
              <a:rPr lang="en-US" dirty="0" smtClean="0"/>
              <a:t>Sexuality</a:t>
            </a:r>
          </a:p>
          <a:p>
            <a:pPr lvl="1"/>
            <a:r>
              <a:rPr lang="en-US" dirty="0" smtClean="0"/>
              <a:t>Masculinity</a:t>
            </a:r>
          </a:p>
          <a:p>
            <a:pPr lvl="1"/>
            <a:r>
              <a:rPr lang="en-US" dirty="0" smtClean="0"/>
              <a:t>Race, ethnicity and national origin</a:t>
            </a:r>
          </a:p>
          <a:p>
            <a:pPr lvl="1"/>
            <a:r>
              <a:rPr lang="en-US" dirty="0" smtClean="0"/>
              <a:t>Age</a:t>
            </a:r>
          </a:p>
          <a:p>
            <a:pPr lvl="1"/>
            <a:r>
              <a:rPr lang="en-US" dirty="0" smtClean="0"/>
              <a:t>Ability</a:t>
            </a:r>
          </a:p>
          <a:p>
            <a:pPr lvl="1"/>
            <a:r>
              <a:rPr lang="en-US" dirty="0" smtClean="0"/>
              <a:t>Socioeconomic status</a:t>
            </a:r>
            <a:endParaRPr lang="en-US" dirty="0"/>
          </a:p>
        </p:txBody>
      </p:sp>
      <p:sp>
        <p:nvSpPr>
          <p:cNvPr id="3" name="Title 2"/>
          <p:cNvSpPr>
            <a:spLocks noGrp="1"/>
          </p:cNvSpPr>
          <p:nvPr>
            <p:ph type="title"/>
          </p:nvPr>
        </p:nvSpPr>
        <p:spPr/>
        <p:txBody>
          <a:bodyPr/>
          <a:lstStyle/>
          <a:p>
            <a:r>
              <a:rPr lang="en-US" dirty="0" smtClean="0"/>
              <a:t>Identity Development</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309229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Clark </a:t>
            </a:r>
            <a:r>
              <a:rPr lang="en-US" dirty="0" smtClean="0"/>
              <a:t>(2009) </a:t>
            </a:r>
            <a:r>
              <a:rPr lang="en-US" dirty="0"/>
              <a:t>suggested that therapists help </a:t>
            </a:r>
            <a:r>
              <a:rPr lang="en-US" dirty="0" smtClean="0"/>
              <a:t>LGBT </a:t>
            </a:r>
            <a:r>
              <a:rPr lang="en-US" dirty="0"/>
              <a:t>clients establish a support system of other </a:t>
            </a:r>
            <a:r>
              <a:rPr lang="en-US" dirty="0" smtClean="0"/>
              <a:t>LGBT </a:t>
            </a:r>
            <a:r>
              <a:rPr lang="en-US" dirty="0"/>
              <a:t>individuals, help </a:t>
            </a:r>
            <a:r>
              <a:rPr lang="en-US" dirty="0" smtClean="0"/>
              <a:t>LGBT </a:t>
            </a:r>
            <a:r>
              <a:rPr lang="en-US" dirty="0"/>
              <a:t>clients understand how oppression has affected them, help desensitize the shame and guilt associated with homosexual thoughts, behaviors, and feelings, and allow for client’s expression of anger at being oppressed.</a:t>
            </a:r>
          </a:p>
          <a:p>
            <a:r>
              <a:rPr lang="en-US" dirty="0"/>
              <a:t>Davies (1996 ) suggested that therapists amplify Roger’s core provision of unconditional positive regard in working with </a:t>
            </a:r>
            <a:r>
              <a:rPr lang="en-US" dirty="0" smtClean="0"/>
              <a:t>LGBT </a:t>
            </a:r>
            <a:r>
              <a:rPr lang="en-US" dirty="0"/>
              <a:t>clients.</a:t>
            </a:r>
          </a:p>
          <a:p>
            <a:endParaRPr lang="en-US" dirty="0"/>
          </a:p>
        </p:txBody>
      </p:sp>
      <p:sp>
        <p:nvSpPr>
          <p:cNvPr id="3" name="Footer Placeholder 2"/>
          <p:cNvSpPr>
            <a:spLocks noGrp="1"/>
          </p:cNvSpPr>
          <p:nvPr>
            <p:ph type="ftr" sz="quarter" idx="16"/>
          </p:nvPr>
        </p:nvSpPr>
        <p:spPr/>
        <p:txBody>
          <a:bodyPr/>
          <a:lstStyle/>
          <a:p>
            <a:endParaRPr lang="en-US"/>
          </a:p>
        </p:txBody>
      </p:sp>
      <p:sp>
        <p:nvSpPr>
          <p:cNvPr id="4" name="Title 3"/>
          <p:cNvSpPr>
            <a:spLocks noGrp="1"/>
          </p:cNvSpPr>
          <p:nvPr>
            <p:ph type="title"/>
          </p:nvPr>
        </p:nvSpPr>
        <p:spPr/>
        <p:txBody>
          <a:bodyPr/>
          <a:lstStyle/>
          <a:p>
            <a:r>
              <a:rPr lang="en-US" dirty="0" smtClean="0"/>
              <a:t>Affirmative Therapy</a:t>
            </a:r>
            <a:endParaRPr lang="en-US" dirty="0"/>
          </a:p>
        </p:txBody>
      </p:sp>
    </p:spTree>
    <p:extLst>
      <p:ext uri="{BB962C8B-B14F-4D97-AF65-F5344CB8AC3E}">
        <p14:creationId xmlns:p14="http://schemas.microsoft.com/office/powerpoint/2010/main" val="3238002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Internalized homophobia a target for therapeutic intervention</a:t>
            </a:r>
          </a:p>
          <a:p>
            <a:r>
              <a:rPr lang="en-US" dirty="0"/>
              <a:t>Explores the effects of anti-homosexual prejudice on the presenting complaint and therapeutic process</a:t>
            </a:r>
          </a:p>
          <a:p>
            <a:r>
              <a:rPr lang="en-US" dirty="0"/>
              <a:t>Foster the development of all aspects of an LGB client’s identity and the enhancement of an LGB individual’s experiences.</a:t>
            </a:r>
          </a:p>
        </p:txBody>
      </p:sp>
      <p:sp>
        <p:nvSpPr>
          <p:cNvPr id="3" name="Footer Placeholder 2"/>
          <p:cNvSpPr>
            <a:spLocks noGrp="1"/>
          </p:cNvSpPr>
          <p:nvPr>
            <p:ph type="ftr" sz="quarter" idx="16"/>
          </p:nvPr>
        </p:nvSpPr>
        <p:spPr/>
        <p:txBody>
          <a:bodyPr/>
          <a:lstStyle/>
          <a:p>
            <a:endParaRPr lang="en-US" dirty="0"/>
          </a:p>
        </p:txBody>
      </p:sp>
      <p:sp>
        <p:nvSpPr>
          <p:cNvPr id="4" name="Title 3"/>
          <p:cNvSpPr>
            <a:spLocks noGrp="1"/>
          </p:cNvSpPr>
          <p:nvPr>
            <p:ph type="title"/>
          </p:nvPr>
        </p:nvSpPr>
        <p:spPr/>
        <p:txBody>
          <a:bodyPr/>
          <a:lstStyle/>
          <a:p>
            <a:r>
              <a:rPr lang="en-US" dirty="0" smtClean="0"/>
              <a:t>Affirmative Therapy</a:t>
            </a:r>
            <a:endParaRPr lang="en-US" dirty="0"/>
          </a:p>
        </p:txBody>
      </p:sp>
    </p:spTree>
    <p:extLst>
      <p:ext uri="{BB962C8B-B14F-4D97-AF65-F5344CB8AC3E}">
        <p14:creationId xmlns:p14="http://schemas.microsoft.com/office/powerpoint/2010/main" val="2512525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Acceptance and Commitment Therapy</a:t>
            </a:r>
            <a:endParaRPr lang="en-US" dirty="0"/>
          </a:p>
        </p:txBody>
      </p:sp>
      <p:sp>
        <p:nvSpPr>
          <p:cNvPr id="4" name="Footer Placeholder 3"/>
          <p:cNvSpPr>
            <a:spLocks noGrp="1"/>
          </p:cNvSpPr>
          <p:nvPr>
            <p:ph type="ftr" sz="quarter" idx="16"/>
          </p:nvPr>
        </p:nvSpPr>
        <p:spPr/>
        <p:txBody>
          <a:bodyPr/>
          <a:lstStyle/>
          <a:p>
            <a:endParaRPr lang="en-US"/>
          </a:p>
        </p:txBody>
      </p:sp>
      <p:sp>
        <p:nvSpPr>
          <p:cNvPr id="7" name="Content Placeholder 6"/>
          <p:cNvSpPr>
            <a:spLocks noGrp="1"/>
          </p:cNvSpPr>
          <p:nvPr>
            <p:ph idx="1"/>
          </p:nvPr>
        </p:nvSpPr>
        <p:spPr/>
        <p:txBody>
          <a:bodyPr/>
          <a:lstStyle/>
          <a:p>
            <a:r>
              <a:rPr lang="en-US" dirty="0" smtClean="0"/>
              <a:t>Work in assisting client to understand the different emotional experiences he might be having and ways in which he engages in avoidance strategies</a:t>
            </a:r>
          </a:p>
          <a:p>
            <a:pPr marL="0" indent="0">
              <a:buNone/>
            </a:pPr>
            <a:endParaRPr lang="en-US" dirty="0" smtClean="0"/>
          </a:p>
          <a:p>
            <a:r>
              <a:rPr lang="en-US" dirty="0" smtClean="0"/>
              <a:t>Identify and work with values</a:t>
            </a:r>
          </a:p>
          <a:p>
            <a:pPr marL="0" indent="0">
              <a:buNone/>
            </a:pPr>
            <a:endParaRPr lang="en-US" dirty="0" smtClean="0"/>
          </a:p>
          <a:p>
            <a:r>
              <a:rPr lang="en-US" dirty="0" smtClean="0"/>
              <a:t>Establish a plan of committed action that moves client forward in living an authentic and fulfilling life</a:t>
            </a:r>
            <a:endParaRPr lang="en-US" dirty="0"/>
          </a:p>
        </p:txBody>
      </p:sp>
    </p:spTree>
    <p:extLst>
      <p:ext uri="{BB962C8B-B14F-4D97-AF65-F5344CB8AC3E}">
        <p14:creationId xmlns:p14="http://schemas.microsoft.com/office/powerpoint/2010/main" val="2338247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442053" y="1138537"/>
            <a:ext cx="2139347" cy="1224007"/>
          </a:xfrm>
          <a:prstGeom prst="ellipse">
            <a:avLst/>
          </a:prstGeom>
          <a:solidFill>
            <a:schemeClr val="accent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52400"/>
            <a:ext cx="8229600" cy="5943600"/>
          </a:xfrm>
        </p:spPr>
        <p:txBody>
          <a:bodyPr/>
          <a:lstStyle/>
          <a:p>
            <a:pPr marL="0" indent="0">
              <a:buNone/>
            </a:pPr>
            <a:endParaRPr lang="en-US" dirty="0" smtClean="0"/>
          </a:p>
        </p:txBody>
      </p:sp>
      <p:sp>
        <p:nvSpPr>
          <p:cNvPr id="8" name="TextBox 7"/>
          <p:cNvSpPr txBox="1"/>
          <p:nvPr/>
        </p:nvSpPr>
        <p:spPr>
          <a:xfrm>
            <a:off x="1634911" y="1428117"/>
            <a:ext cx="2016210" cy="707886"/>
          </a:xfrm>
          <a:prstGeom prst="rect">
            <a:avLst/>
          </a:prstGeom>
          <a:noFill/>
        </p:spPr>
        <p:txBody>
          <a:bodyPr wrap="square" rtlCol="0">
            <a:spAutoFit/>
          </a:bodyPr>
          <a:lstStyle/>
          <a:p>
            <a:r>
              <a:rPr lang="en-US" sz="2000" dirty="0" smtClean="0">
                <a:solidFill>
                  <a:schemeClr val="accent1">
                    <a:lumMod val="50000"/>
                  </a:schemeClr>
                </a:solidFill>
              </a:rPr>
              <a:t>Mental Health Disparities</a:t>
            </a:r>
            <a:endParaRPr lang="en-US" sz="2000" dirty="0">
              <a:solidFill>
                <a:schemeClr val="accent1">
                  <a:lumMod val="50000"/>
                </a:schemeClr>
              </a:solidFill>
            </a:endParaRPr>
          </a:p>
        </p:txBody>
      </p:sp>
      <p:sp>
        <p:nvSpPr>
          <p:cNvPr id="20" name="Oval 19"/>
          <p:cNvSpPr/>
          <p:nvPr/>
        </p:nvSpPr>
        <p:spPr>
          <a:xfrm>
            <a:off x="5144529" y="4685956"/>
            <a:ext cx="2590800" cy="794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33983" y="3090627"/>
            <a:ext cx="2469293" cy="7264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2693" y="3043029"/>
            <a:ext cx="1859637" cy="80925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34911" y="4666391"/>
            <a:ext cx="1752600" cy="78111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0016" y="2748008"/>
            <a:ext cx="2957384" cy="133784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03507" y="1097924"/>
            <a:ext cx="1689785" cy="114505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endParaRPr lang="en-US" dirty="0"/>
          </a:p>
        </p:txBody>
      </p:sp>
      <p:sp>
        <p:nvSpPr>
          <p:cNvPr id="5" name="TextBox 4"/>
          <p:cNvSpPr txBox="1"/>
          <p:nvPr/>
        </p:nvSpPr>
        <p:spPr>
          <a:xfrm>
            <a:off x="3045941" y="3118366"/>
            <a:ext cx="2743200" cy="584775"/>
          </a:xfrm>
          <a:prstGeom prst="rect">
            <a:avLst/>
          </a:prstGeom>
          <a:noFill/>
        </p:spPr>
        <p:txBody>
          <a:bodyPr wrap="square" rtlCol="0">
            <a:spAutoFit/>
          </a:bodyPr>
          <a:lstStyle/>
          <a:p>
            <a:r>
              <a:rPr lang="en-US" sz="3200" dirty="0" smtClean="0">
                <a:solidFill>
                  <a:schemeClr val="accent1">
                    <a:lumMod val="50000"/>
                  </a:schemeClr>
                </a:solidFill>
              </a:rPr>
              <a:t>Clinical Issues</a:t>
            </a:r>
            <a:endParaRPr lang="en-US" sz="3200" dirty="0">
              <a:solidFill>
                <a:schemeClr val="accent1">
                  <a:lumMod val="50000"/>
                </a:schemeClr>
              </a:solidFill>
            </a:endParaRPr>
          </a:p>
        </p:txBody>
      </p:sp>
      <p:sp>
        <p:nvSpPr>
          <p:cNvPr id="10" name="TextBox 9"/>
          <p:cNvSpPr txBox="1"/>
          <p:nvPr/>
        </p:nvSpPr>
        <p:spPr>
          <a:xfrm>
            <a:off x="5598126" y="1316510"/>
            <a:ext cx="1481780" cy="707886"/>
          </a:xfrm>
          <a:prstGeom prst="rect">
            <a:avLst/>
          </a:prstGeom>
          <a:noFill/>
        </p:spPr>
        <p:txBody>
          <a:bodyPr wrap="square" rtlCol="0">
            <a:spAutoFit/>
          </a:bodyPr>
          <a:lstStyle/>
          <a:p>
            <a:r>
              <a:rPr lang="en-US" sz="2000" dirty="0" smtClean="0"/>
              <a:t>Health Disparities</a:t>
            </a:r>
            <a:endParaRPr lang="en-US" sz="2000" dirty="0"/>
          </a:p>
        </p:txBody>
      </p:sp>
      <p:sp>
        <p:nvSpPr>
          <p:cNvPr id="11" name="TextBox 10"/>
          <p:cNvSpPr txBox="1"/>
          <p:nvPr/>
        </p:nvSpPr>
        <p:spPr>
          <a:xfrm>
            <a:off x="6439929" y="3259146"/>
            <a:ext cx="2057400" cy="400110"/>
          </a:xfrm>
          <a:prstGeom prst="rect">
            <a:avLst/>
          </a:prstGeom>
          <a:noFill/>
        </p:spPr>
        <p:txBody>
          <a:bodyPr wrap="square" rtlCol="0">
            <a:spAutoFit/>
          </a:bodyPr>
          <a:lstStyle/>
          <a:p>
            <a:r>
              <a:rPr lang="en-US" sz="2000" dirty="0" smtClean="0">
                <a:solidFill>
                  <a:schemeClr val="accent1">
                    <a:lumMod val="50000"/>
                  </a:schemeClr>
                </a:solidFill>
              </a:rPr>
              <a:t>Substance Abuse</a:t>
            </a:r>
            <a:endParaRPr lang="en-US" sz="2000" dirty="0">
              <a:solidFill>
                <a:schemeClr val="accent1">
                  <a:lumMod val="50000"/>
                </a:schemeClr>
              </a:solidFill>
            </a:endParaRPr>
          </a:p>
        </p:txBody>
      </p:sp>
      <p:sp>
        <p:nvSpPr>
          <p:cNvPr id="12" name="TextBox 11"/>
          <p:cNvSpPr txBox="1"/>
          <p:nvPr/>
        </p:nvSpPr>
        <p:spPr>
          <a:xfrm>
            <a:off x="685800" y="3270710"/>
            <a:ext cx="1593425" cy="400110"/>
          </a:xfrm>
          <a:prstGeom prst="rect">
            <a:avLst/>
          </a:prstGeom>
          <a:noFill/>
        </p:spPr>
        <p:txBody>
          <a:bodyPr wrap="square" rtlCol="0">
            <a:spAutoFit/>
          </a:bodyPr>
          <a:lstStyle/>
          <a:p>
            <a:r>
              <a:rPr lang="en-US" sz="2000" dirty="0" smtClean="0"/>
              <a:t>Coming Out</a:t>
            </a:r>
          </a:p>
        </p:txBody>
      </p:sp>
      <p:sp>
        <p:nvSpPr>
          <p:cNvPr id="13" name="TextBox 12"/>
          <p:cNvSpPr txBox="1"/>
          <p:nvPr/>
        </p:nvSpPr>
        <p:spPr>
          <a:xfrm>
            <a:off x="1845003" y="4844534"/>
            <a:ext cx="1332416" cy="400110"/>
          </a:xfrm>
          <a:prstGeom prst="rect">
            <a:avLst/>
          </a:prstGeom>
          <a:noFill/>
        </p:spPr>
        <p:txBody>
          <a:bodyPr wrap="none" rtlCol="0">
            <a:spAutoFit/>
          </a:bodyPr>
          <a:lstStyle/>
          <a:p>
            <a:r>
              <a:rPr lang="en-US" sz="2000" dirty="0" smtClean="0">
                <a:solidFill>
                  <a:schemeClr val="accent1">
                    <a:lumMod val="50000"/>
                  </a:schemeClr>
                </a:solidFill>
              </a:rPr>
              <a:t>HIV/AIDS</a:t>
            </a:r>
            <a:endParaRPr lang="en-US" sz="2000" dirty="0">
              <a:solidFill>
                <a:schemeClr val="accent1">
                  <a:lumMod val="50000"/>
                </a:schemeClr>
              </a:solidFill>
            </a:endParaRPr>
          </a:p>
        </p:txBody>
      </p:sp>
      <p:sp>
        <p:nvSpPr>
          <p:cNvPr id="14" name="TextBox 13"/>
          <p:cNvSpPr txBox="1"/>
          <p:nvPr/>
        </p:nvSpPr>
        <p:spPr>
          <a:xfrm>
            <a:off x="5332970" y="4856891"/>
            <a:ext cx="2283941" cy="400110"/>
          </a:xfrm>
          <a:prstGeom prst="rect">
            <a:avLst/>
          </a:prstGeom>
          <a:noFill/>
        </p:spPr>
        <p:txBody>
          <a:bodyPr wrap="square" rtlCol="0">
            <a:spAutoFit/>
          </a:bodyPr>
          <a:lstStyle/>
          <a:p>
            <a:r>
              <a:rPr lang="en-US" sz="2000" dirty="0" smtClean="0"/>
              <a:t>Relationship Issues</a:t>
            </a:r>
            <a:endParaRPr lang="en-US" sz="2000" dirty="0"/>
          </a:p>
        </p:txBody>
      </p:sp>
      <p:cxnSp>
        <p:nvCxnSpPr>
          <p:cNvPr id="30" name="Straight Connector 29"/>
          <p:cNvCxnSpPr>
            <a:stCxn id="16" idx="6"/>
            <a:endCxn id="19" idx="2"/>
          </p:cNvCxnSpPr>
          <p:nvPr/>
        </p:nvCxnSpPr>
        <p:spPr>
          <a:xfrm>
            <a:off x="5867400" y="3416931"/>
            <a:ext cx="366583" cy="36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6" idx="3"/>
            <a:endCxn id="22" idx="0"/>
          </p:cNvCxnSpPr>
          <p:nvPr/>
        </p:nvCxnSpPr>
        <p:spPr>
          <a:xfrm flipH="1">
            <a:off x="2511211" y="3889931"/>
            <a:ext cx="831904" cy="776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2"/>
            <a:endCxn id="18" idx="6"/>
          </p:cNvCxnSpPr>
          <p:nvPr/>
        </p:nvCxnSpPr>
        <p:spPr>
          <a:xfrm flipH="1">
            <a:off x="2412330" y="3416931"/>
            <a:ext cx="497686" cy="30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6" idx="1"/>
          </p:cNvCxnSpPr>
          <p:nvPr/>
        </p:nvCxnSpPr>
        <p:spPr>
          <a:xfrm flipH="1" flipV="1">
            <a:off x="2910016" y="2362544"/>
            <a:ext cx="433099" cy="58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224540" y="2181663"/>
            <a:ext cx="712575" cy="683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6" idx="5"/>
            <a:endCxn id="20" idx="0"/>
          </p:cNvCxnSpPr>
          <p:nvPr/>
        </p:nvCxnSpPr>
        <p:spPr>
          <a:xfrm>
            <a:off x="5434301" y="3889931"/>
            <a:ext cx="1005628" cy="796025"/>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850410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06701046"/>
              </p:ext>
            </p:extLst>
          </p:nvPr>
        </p:nvGraphicFramePr>
        <p:xfrm>
          <a:off x="1600200" y="304800"/>
          <a:ext cx="5829300" cy="6172200"/>
        </p:xfrm>
        <a:graphic>
          <a:graphicData uri="http://schemas.openxmlformats.org/presentationml/2006/ole">
            <mc:AlternateContent xmlns:mc="http://schemas.openxmlformats.org/markup-compatibility/2006">
              <mc:Choice xmlns:v="urn:schemas-microsoft-com:vml" Requires="v">
                <p:oleObj spid="_x0000_s5139" name="Acrobat Document" r:id="rId3" imgW="5829199" imgH="6667500" progId="AcroExch.Document.11">
                  <p:embed/>
                </p:oleObj>
              </mc:Choice>
              <mc:Fallback>
                <p:oleObj name="Acrobat Document" r:id="rId3" imgW="5829199" imgH="6667500" progId="AcroExch.Document.11">
                  <p:embed/>
                  <p:pic>
                    <p:nvPicPr>
                      <p:cNvPr id="0" name=""/>
                      <p:cNvPicPr/>
                      <p:nvPr/>
                    </p:nvPicPr>
                    <p:blipFill>
                      <a:blip r:embed="rId4"/>
                      <a:stretch>
                        <a:fillRect/>
                      </a:stretch>
                    </p:blipFill>
                    <p:spPr>
                      <a:xfrm>
                        <a:off x="1600200" y="304800"/>
                        <a:ext cx="5829300" cy="6172200"/>
                      </a:xfrm>
                      <a:prstGeom prst="rect">
                        <a:avLst/>
                      </a:prstGeom>
                    </p:spPr>
                  </p:pic>
                </p:oleObj>
              </mc:Fallback>
            </mc:AlternateContent>
          </a:graphicData>
        </a:graphic>
      </p:graphicFrame>
    </p:spTree>
    <p:extLst>
      <p:ext uri="{BB962C8B-B14F-4D97-AF65-F5344CB8AC3E}">
        <p14:creationId xmlns:p14="http://schemas.microsoft.com/office/powerpoint/2010/main" val="1234418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Older than average student presenting with depression seen for 10 sessions over the course of a semester</a:t>
            </a:r>
          </a:p>
          <a:p>
            <a:r>
              <a:rPr lang="en-US" dirty="0" smtClean="0"/>
              <a:t>Existential outlook which led to a negative self-concept</a:t>
            </a:r>
          </a:p>
          <a:p>
            <a:pPr lvl="1"/>
            <a:r>
              <a:rPr lang="en-US" dirty="0" smtClean="0"/>
              <a:t>Inability to solve life’s problems</a:t>
            </a:r>
          </a:p>
          <a:p>
            <a:pPr lvl="1"/>
            <a:r>
              <a:rPr lang="en-US" dirty="0" smtClean="0"/>
              <a:t>Strong comparison to peers</a:t>
            </a:r>
          </a:p>
          <a:p>
            <a:pPr lvl="1"/>
            <a:r>
              <a:rPr lang="en-US" dirty="0" smtClean="0"/>
              <a:t>“should be in a different place”</a:t>
            </a:r>
          </a:p>
          <a:p>
            <a:r>
              <a:rPr lang="en-US" dirty="0" smtClean="0"/>
              <a:t>Search for validation in an effort to minimize the effects </a:t>
            </a:r>
            <a:r>
              <a:rPr lang="en-US" smtClean="0"/>
              <a:t>of shame</a:t>
            </a:r>
            <a:endParaRPr lang="en-US" dirty="0" smtClean="0"/>
          </a:p>
          <a:p>
            <a:endParaRPr lang="en-US" dirty="0"/>
          </a:p>
        </p:txBody>
      </p:sp>
      <p:sp>
        <p:nvSpPr>
          <p:cNvPr id="2" name="Footer Placeholder 1"/>
          <p:cNvSpPr>
            <a:spLocks noGrp="1"/>
          </p:cNvSpPr>
          <p:nvPr>
            <p:ph type="ftr" sz="quarter" idx="16"/>
          </p:nvPr>
        </p:nvSpPr>
        <p:spPr/>
        <p:txBody>
          <a:bodyPr/>
          <a:lstStyle/>
          <a:p>
            <a:endParaRPr lang="en-US"/>
          </a:p>
        </p:txBody>
      </p:sp>
      <p:sp>
        <p:nvSpPr>
          <p:cNvPr id="4" name="Title 3"/>
          <p:cNvSpPr>
            <a:spLocks noGrp="1"/>
          </p:cNvSpPr>
          <p:nvPr>
            <p:ph type="title"/>
          </p:nvPr>
        </p:nvSpPr>
        <p:spPr/>
        <p:txBody>
          <a:bodyPr/>
          <a:lstStyle/>
          <a:p>
            <a:r>
              <a:rPr lang="en-US" dirty="0" smtClean="0"/>
              <a:t>Case Example</a:t>
            </a:r>
            <a:endParaRPr lang="en-US" dirty="0"/>
          </a:p>
        </p:txBody>
      </p:sp>
    </p:spTree>
    <p:extLst>
      <p:ext uri="{BB962C8B-B14F-4D97-AF65-F5344CB8AC3E}">
        <p14:creationId xmlns:p14="http://schemas.microsoft.com/office/powerpoint/2010/main" val="2534777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Ongoing education related to LGBT issues</a:t>
            </a:r>
          </a:p>
          <a:p>
            <a:pPr lvl="1"/>
            <a:r>
              <a:rPr lang="en-US" dirty="0" smtClean="0"/>
              <a:t>Developing competency</a:t>
            </a:r>
          </a:p>
          <a:p>
            <a:pPr lvl="1"/>
            <a:r>
              <a:rPr lang="en-US" dirty="0" smtClean="0"/>
              <a:t>Knowledge, skills, and attitudes</a:t>
            </a:r>
          </a:p>
          <a:p>
            <a:r>
              <a:rPr lang="en-US" dirty="0" smtClean="0"/>
              <a:t>A therapeutic space that reflects inclusiveness</a:t>
            </a:r>
          </a:p>
          <a:p>
            <a:pPr lvl="1"/>
            <a:r>
              <a:rPr lang="en-US" dirty="0" smtClean="0"/>
              <a:t>Safe Zone</a:t>
            </a:r>
          </a:p>
          <a:p>
            <a:pPr lvl="1"/>
            <a:r>
              <a:rPr lang="en-US" dirty="0" smtClean="0"/>
              <a:t>Pamphlets reflecting same-sex couples</a:t>
            </a:r>
          </a:p>
          <a:p>
            <a:r>
              <a:rPr lang="en-US" dirty="0" smtClean="0"/>
              <a:t>Develop a therapeutic alliance that values diversity</a:t>
            </a:r>
          </a:p>
          <a:p>
            <a:r>
              <a:rPr lang="en-US" dirty="0" smtClean="0"/>
              <a:t>Be familiar with APA Guidelines for Psychological Practice with Lesbian, Gay &amp; </a:t>
            </a:r>
            <a:r>
              <a:rPr lang="en-US" smtClean="0"/>
              <a:t>Bisexual Clients</a:t>
            </a:r>
            <a:endParaRPr lang="en-US" dirty="0" smtClean="0"/>
          </a:p>
          <a:p>
            <a:pPr marL="365760" lvl="1" indent="0">
              <a:buNone/>
            </a:pPr>
            <a:endParaRPr lang="en-US" dirty="0"/>
          </a:p>
        </p:txBody>
      </p:sp>
      <p:sp>
        <p:nvSpPr>
          <p:cNvPr id="3" name="Footer Placeholder 2"/>
          <p:cNvSpPr>
            <a:spLocks noGrp="1"/>
          </p:cNvSpPr>
          <p:nvPr>
            <p:ph type="ftr" sz="quarter" idx="16"/>
          </p:nvPr>
        </p:nvSpPr>
        <p:spPr/>
        <p:txBody>
          <a:bodyPr/>
          <a:lstStyle/>
          <a:p>
            <a:endParaRPr lang="en-US"/>
          </a:p>
        </p:txBody>
      </p:sp>
      <p:sp>
        <p:nvSpPr>
          <p:cNvPr id="4" name="Title 3"/>
          <p:cNvSpPr>
            <a:spLocks noGrp="1"/>
          </p:cNvSpPr>
          <p:nvPr>
            <p:ph type="title"/>
          </p:nvPr>
        </p:nvSpPr>
        <p:spPr/>
        <p:txBody>
          <a:bodyPr/>
          <a:lstStyle/>
          <a:p>
            <a:r>
              <a:rPr lang="en-US" dirty="0" smtClean="0"/>
              <a:t>What can we do as clinicians?</a:t>
            </a:r>
            <a:endParaRPr lang="en-US" dirty="0"/>
          </a:p>
        </p:txBody>
      </p:sp>
    </p:spTree>
    <p:extLst>
      <p:ext uri="{BB962C8B-B14F-4D97-AF65-F5344CB8AC3E}">
        <p14:creationId xmlns:p14="http://schemas.microsoft.com/office/powerpoint/2010/main" val="4103437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pPr marL="0" indent="0">
              <a:buNone/>
            </a:pPr>
            <a:r>
              <a:rPr lang="en-US" dirty="0" smtClean="0"/>
              <a:t>Jay Robertson-Howell, Psy.D., MSSW</a:t>
            </a:r>
          </a:p>
          <a:p>
            <a:pPr marL="0" indent="0">
              <a:buNone/>
            </a:pPr>
            <a:r>
              <a:rPr lang="en-US" dirty="0" smtClean="0"/>
              <a:t>California State University San Marcos</a:t>
            </a:r>
          </a:p>
          <a:p>
            <a:pPr marL="0" indent="0">
              <a:buNone/>
            </a:pPr>
            <a:r>
              <a:rPr lang="en-US" dirty="0" smtClean="0"/>
              <a:t>Student Health and Counseling Services</a:t>
            </a:r>
          </a:p>
          <a:p>
            <a:pPr marL="0" indent="0">
              <a:buNone/>
            </a:pPr>
            <a:r>
              <a:rPr lang="en-US" dirty="0" smtClean="0">
                <a:hlinkClick r:id="rId2"/>
              </a:rPr>
              <a:t>jrobertson@csusm.edu</a:t>
            </a:r>
            <a:endParaRPr lang="en-US" dirty="0" smtClean="0"/>
          </a:p>
          <a:p>
            <a:pPr marL="0" indent="0">
              <a:buNone/>
            </a:pPr>
            <a:r>
              <a:rPr lang="en-US" smtClean="0"/>
              <a:t>760-750-4974</a:t>
            </a:r>
            <a:endParaRPr lang="en-US"/>
          </a:p>
        </p:txBody>
      </p:sp>
      <p:sp>
        <p:nvSpPr>
          <p:cNvPr id="3" name="Footer Placeholder 2"/>
          <p:cNvSpPr>
            <a:spLocks noGrp="1"/>
          </p:cNvSpPr>
          <p:nvPr>
            <p:ph type="ftr" sz="quarter" idx="16"/>
          </p:nvPr>
        </p:nvSpPr>
        <p:spPr/>
        <p:txBody>
          <a:bodyPr/>
          <a:lstStyle/>
          <a:p>
            <a:endParaRPr lang="en-US"/>
          </a:p>
        </p:txBody>
      </p:sp>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486745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1400" dirty="0"/>
              <a:t>Clark, D. </a:t>
            </a:r>
            <a:r>
              <a:rPr lang="en-US" sz="1400" dirty="0" smtClean="0"/>
              <a:t>(2009). </a:t>
            </a:r>
            <a:r>
              <a:rPr lang="en-US" sz="1400" i="1" dirty="0" smtClean="0"/>
              <a:t>Loving </a:t>
            </a:r>
            <a:r>
              <a:rPr lang="en-US" sz="1400" i="1" dirty="0"/>
              <a:t>Someone Gay.</a:t>
            </a:r>
            <a:r>
              <a:rPr lang="en-US" sz="1400" dirty="0"/>
              <a:t> </a:t>
            </a:r>
            <a:r>
              <a:rPr lang="en-US" sz="1400" dirty="0" smtClean="0"/>
              <a:t>Maple Shade, NJ: Lethe Press.</a:t>
            </a:r>
          </a:p>
          <a:p>
            <a:pPr marL="0" indent="0">
              <a:buNone/>
            </a:pPr>
            <a:r>
              <a:rPr lang="en-US" sz="1400" dirty="0" smtClean="0"/>
              <a:t>Cochran, S. D., Mays, V. M. and Sullivan, J. G. (2003). Prevalence of mental disorders, psychological distress, and mental health services use among lesbian, gay, and bisexual adults in the United States. </a:t>
            </a:r>
            <a:r>
              <a:rPr lang="en-US" sz="1400" i="1" dirty="0" smtClean="0"/>
              <a:t>Journal of Consulting and Clinical Psychology</a:t>
            </a:r>
            <a:r>
              <a:rPr lang="en-US" sz="1400" dirty="0" smtClean="0"/>
              <a:t>, 71, 1: 53-61.</a:t>
            </a:r>
          </a:p>
          <a:p>
            <a:pPr marL="0" indent="0">
              <a:buNone/>
            </a:pPr>
            <a:r>
              <a:rPr lang="en-US" sz="1400" dirty="0"/>
              <a:t>Davies, D. (1996). Towards a model of gay affirmative therapy. In D. Davies &amp; C. Neal (Eds.), </a:t>
            </a:r>
            <a:r>
              <a:rPr lang="en-US" sz="1400" i="1" dirty="0"/>
              <a:t>Pink Therapy: A Guide for Counselors and Therapists Working with Lesbian, Gay, and Bisexual Clients. </a:t>
            </a:r>
            <a:r>
              <a:rPr lang="en-US" sz="1400" dirty="0"/>
              <a:t>Buckingham, England: Open University Press</a:t>
            </a:r>
            <a:r>
              <a:rPr lang="en-US" sz="1400" dirty="0" smtClean="0"/>
              <a:t>.</a:t>
            </a:r>
          </a:p>
          <a:p>
            <a:pPr marL="0" indent="0">
              <a:buNone/>
            </a:pPr>
            <a:r>
              <a:rPr lang="en-US" sz="1400" dirty="0" smtClean="0"/>
              <a:t>Fish, J. ( 2006). </a:t>
            </a:r>
            <a:r>
              <a:rPr lang="en-US" sz="1400" i="1" dirty="0" smtClean="0"/>
              <a:t>Heterosexism in Health and Social Care</a:t>
            </a:r>
            <a:r>
              <a:rPr lang="en-US" sz="1400" dirty="0" smtClean="0"/>
              <a:t>. NY: Palgrave Macmillan.</a:t>
            </a:r>
          </a:p>
          <a:p>
            <a:pPr marL="0" indent="0">
              <a:buNone/>
            </a:pPr>
            <a:r>
              <a:rPr lang="en-US" sz="1400" dirty="0" err="1" smtClean="0"/>
              <a:t>Garofalo</a:t>
            </a:r>
            <a:r>
              <a:rPr lang="en-US" sz="1400" dirty="0" smtClean="0"/>
              <a:t>, R., Wolf, R.C., </a:t>
            </a:r>
            <a:r>
              <a:rPr lang="en-US" sz="1400" dirty="0" err="1" smtClean="0"/>
              <a:t>Wissow</a:t>
            </a:r>
            <a:r>
              <a:rPr lang="en-US" sz="1400" dirty="0" smtClean="0"/>
              <a:t>, L.S., et al. (1999). Sexual orientation and risk of suicide attempts among       a representative sample of youth. </a:t>
            </a:r>
            <a:r>
              <a:rPr lang="en-US" sz="1400" i="1" dirty="0" smtClean="0"/>
              <a:t>Archives of Pediatric and Adolescent Medicine</a:t>
            </a:r>
            <a:r>
              <a:rPr lang="en-US" sz="1400" dirty="0"/>
              <a:t>,</a:t>
            </a:r>
            <a:r>
              <a:rPr lang="en-US" sz="1400" dirty="0" smtClean="0"/>
              <a:t> (153(5), 487-493</a:t>
            </a:r>
            <a:r>
              <a:rPr lang="en-US" sz="1400" dirty="0"/>
              <a:t>. </a:t>
            </a:r>
            <a:endParaRPr lang="en-US" sz="1400" dirty="0" smtClean="0"/>
          </a:p>
          <a:p>
            <a:pPr marL="0" indent="0">
              <a:buNone/>
            </a:pPr>
            <a:r>
              <a:rPr lang="en-US" sz="1400" dirty="0" err="1" smtClean="0"/>
              <a:t>Herek</a:t>
            </a:r>
            <a:r>
              <a:rPr lang="en-US" sz="1400" dirty="0"/>
              <a:t>, G.M. (2009). Hate crimes and stigma-related experiences among sexual minority adults in the United States: Prevalence estimates from a national probability sample. </a:t>
            </a:r>
            <a:r>
              <a:rPr lang="en-US" sz="1400" i="1" dirty="0"/>
              <a:t>Journal of Interpersonal Violence, 24</a:t>
            </a:r>
            <a:r>
              <a:rPr lang="en-US" sz="1400" dirty="0"/>
              <a:t>(1), 54–74. </a:t>
            </a:r>
            <a:endParaRPr lang="en-US" sz="1400" dirty="0" smtClean="0"/>
          </a:p>
          <a:p>
            <a:pPr marL="0" indent="0">
              <a:buNone/>
            </a:pPr>
            <a:r>
              <a:rPr lang="en-US" sz="1400" dirty="0" smtClean="0"/>
              <a:t>Houston</a:t>
            </a:r>
            <a:r>
              <a:rPr lang="en-US" sz="1400" dirty="0"/>
              <a:t>, E., &amp; </a:t>
            </a:r>
            <a:r>
              <a:rPr lang="en-US" sz="1400" dirty="0" err="1"/>
              <a:t>McKirman</a:t>
            </a:r>
            <a:r>
              <a:rPr lang="en-US" sz="1400" dirty="0"/>
              <a:t>, D.J. (2007). Intimate partner abuse among gay and bisexual men: Risk correlates and health outcomes. </a:t>
            </a:r>
            <a:r>
              <a:rPr lang="en-US" sz="1400" i="1" dirty="0"/>
              <a:t>Journal of Urban Health, 84</a:t>
            </a:r>
            <a:r>
              <a:rPr lang="en-US" sz="1400" dirty="0"/>
              <a:t>(5), 681–690. </a:t>
            </a:r>
            <a:endParaRPr lang="en-US" sz="1400" dirty="0" smtClean="0"/>
          </a:p>
          <a:p>
            <a:pPr marL="0" indent="0">
              <a:buNone/>
            </a:pPr>
            <a:r>
              <a:rPr lang="en-US" sz="1400" dirty="0" smtClean="0"/>
              <a:t>Kaminski, P. L., Chapman, B. J., Haynes, S. D.  And Own, L. (2005) Body image, eating behaviors and attitudes toward exercise among gay and straight men</a:t>
            </a:r>
            <a:r>
              <a:rPr lang="en-US" sz="1400" i="1" dirty="0" smtClean="0"/>
              <a:t>. Eating Behaviors</a:t>
            </a:r>
            <a:r>
              <a:rPr lang="en-US" sz="1400" dirty="0" smtClean="0"/>
              <a:t>, 6, 3: 179-187.</a:t>
            </a:r>
            <a:endParaRPr lang="en-US" sz="1400" dirty="0"/>
          </a:p>
          <a:p>
            <a:pPr marL="0" indent="0">
              <a:buNone/>
            </a:pPr>
            <a:endParaRPr lang="en-US" sz="1400"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321075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sz="1400" dirty="0"/>
              <a:t>King, M., </a:t>
            </a:r>
            <a:r>
              <a:rPr lang="en-US" sz="1400" dirty="0" err="1"/>
              <a:t>McKeown</a:t>
            </a:r>
            <a:r>
              <a:rPr lang="en-US" sz="1400" dirty="0"/>
              <a:t>, E., Warner, J., Ram</a:t>
            </a:r>
            <a:r>
              <a:rPr lang="en-US" sz="1500" dirty="0"/>
              <a:t>say, A., Johnson, K., </a:t>
            </a:r>
            <a:r>
              <a:rPr lang="en-US" sz="1500" dirty="0" err="1"/>
              <a:t>Cort</a:t>
            </a:r>
            <a:r>
              <a:rPr lang="en-US" sz="1500" dirty="0"/>
              <a:t>, C., Wright, L. et al. (2003). Mental health and quality of life of gay men and lesbians in England and Wales: Controlled, cross-sectional study. </a:t>
            </a:r>
            <a:r>
              <a:rPr lang="en-US" sz="1500" i="1" dirty="0"/>
              <a:t>British Journal of Psychiatry</a:t>
            </a:r>
            <a:r>
              <a:rPr lang="en-US" sz="1500" dirty="0"/>
              <a:t>, 183, 6: 552-558.</a:t>
            </a:r>
          </a:p>
          <a:p>
            <a:pPr marL="0" indent="0">
              <a:buNone/>
            </a:pPr>
            <a:r>
              <a:rPr lang="en-US" sz="1500" dirty="0" err="1"/>
              <a:t>McRee</a:t>
            </a:r>
            <a:r>
              <a:rPr lang="en-US" sz="1500" dirty="0"/>
              <a:t>, A. L., Reiter, P. L., </a:t>
            </a:r>
            <a:r>
              <a:rPr lang="en-US" sz="1500" dirty="0" err="1"/>
              <a:t>Chantala</a:t>
            </a:r>
            <a:r>
              <a:rPr lang="en-US" sz="1500" dirty="0"/>
              <a:t>, K., et al. (2010). Does framing human papillomavirus vaccine as preventing cancer in men increase vaccine acceptability? </a:t>
            </a:r>
            <a:r>
              <a:rPr lang="en-US" sz="1500" i="1" dirty="0"/>
              <a:t>Cancer Epidemiology Biomarkers and Prevention</a:t>
            </a:r>
            <a:r>
              <a:rPr lang="en-US" sz="1500" dirty="0"/>
              <a:t>, 19(9), 1937</a:t>
            </a:r>
            <a:r>
              <a:rPr lang="en-US" sz="1500" dirty="0" smtClean="0"/>
              <a:t>.</a:t>
            </a:r>
          </a:p>
          <a:p>
            <a:pPr marL="0" indent="0">
              <a:buNone/>
            </a:pPr>
            <a:r>
              <a:rPr lang="en-US" sz="1500" dirty="0" smtClean="0"/>
              <a:t>Morris</a:t>
            </a:r>
            <a:r>
              <a:rPr lang="en-US" sz="1500" dirty="0"/>
              <a:t>, J., Waldo, C. R. and </a:t>
            </a:r>
            <a:r>
              <a:rPr lang="en-US" sz="1500" dirty="0" err="1"/>
              <a:t>Rothblum</a:t>
            </a:r>
            <a:r>
              <a:rPr lang="en-US" sz="1500" dirty="0"/>
              <a:t>, E. D. (2001). A model of predictors and outcomes of </a:t>
            </a:r>
            <a:r>
              <a:rPr lang="en-US" sz="1500" dirty="0" err="1"/>
              <a:t>outness</a:t>
            </a:r>
            <a:r>
              <a:rPr lang="en-US" sz="1500" dirty="0"/>
              <a:t> among lesbian and bisexual </a:t>
            </a:r>
            <a:r>
              <a:rPr lang="en-US" sz="1500" dirty="0" smtClean="0"/>
              <a:t>women. </a:t>
            </a:r>
            <a:r>
              <a:rPr lang="en-US" sz="1500" i="1" dirty="0"/>
              <a:t>American Journal of Orthopsychiatry</a:t>
            </a:r>
            <a:r>
              <a:rPr lang="en-US" sz="1500" dirty="0"/>
              <a:t>, 71, 1: 61-71</a:t>
            </a:r>
            <a:r>
              <a:rPr lang="en-US" sz="1500" dirty="0" smtClean="0"/>
              <a:t>.</a:t>
            </a:r>
          </a:p>
          <a:p>
            <a:pPr marL="0" indent="0">
              <a:buNone/>
            </a:pPr>
            <a:r>
              <a:rPr lang="en-US" sz="1500" dirty="0"/>
              <a:t>Morrow, SL. (2000). First do no harm: therapist issues in psychotherapy wit lesbian, gay, and bisexual clients. In RM Perez, KA </a:t>
            </a:r>
            <a:r>
              <a:rPr lang="en-US" sz="1500" dirty="0" err="1"/>
              <a:t>DeBord</a:t>
            </a:r>
            <a:r>
              <a:rPr lang="en-US" sz="1500" dirty="0"/>
              <a:t>, &amp; KJ </a:t>
            </a:r>
            <a:r>
              <a:rPr lang="en-US" sz="1500" dirty="0" err="1"/>
              <a:t>Bieschke</a:t>
            </a:r>
            <a:r>
              <a:rPr lang="en-US" sz="1500" dirty="0"/>
              <a:t> (Eds.), </a:t>
            </a:r>
            <a:r>
              <a:rPr lang="en-US" sz="1500" i="1" dirty="0"/>
              <a:t>Handbook of Counseling and Psychotherapy with Lesbian, Gay, and Bisexual Clients </a:t>
            </a:r>
            <a:r>
              <a:rPr lang="en-US" sz="1500" dirty="0"/>
              <a:t>(pp. 137-156). Washington, DC: American Psychological Association</a:t>
            </a:r>
            <a:r>
              <a:rPr lang="en-US" sz="1500" dirty="0" smtClean="0"/>
              <a:t>.</a:t>
            </a:r>
            <a:endParaRPr lang="en-US" sz="1600" dirty="0"/>
          </a:p>
          <a:p>
            <a:pPr marL="0" indent="0">
              <a:buNone/>
            </a:pPr>
            <a:r>
              <a:rPr lang="en-US" sz="1600" dirty="0" err="1" smtClean="0"/>
              <a:t>Ostrow</a:t>
            </a:r>
            <a:r>
              <a:rPr lang="en-US" sz="1600" dirty="0"/>
              <a:t>, D.G., &amp; Stall, R. (2008). Alcohol, tobacco, and drug use among gay and bisexual men. In </a:t>
            </a:r>
            <a:r>
              <a:rPr lang="en-US" sz="1600" dirty="0" err="1"/>
              <a:t>Wolitski</a:t>
            </a:r>
            <a:r>
              <a:rPr lang="en-US" sz="1600" dirty="0"/>
              <a:t>, R. J., Stall, R., &amp; </a:t>
            </a:r>
            <a:r>
              <a:rPr lang="en-US" sz="1600" dirty="0" err="1"/>
              <a:t>Valdiserri</a:t>
            </a:r>
            <a:r>
              <a:rPr lang="en-US" sz="1600" dirty="0"/>
              <a:t>, R. O., (Ed.) </a:t>
            </a:r>
            <a:r>
              <a:rPr lang="en-US" sz="1600" i="1" dirty="0"/>
              <a:t>Unequal opportunity: Health disparities affecting gay and bisexual men in the United States. </a:t>
            </a:r>
            <a:r>
              <a:rPr lang="en-US" sz="1600" dirty="0"/>
              <a:t>New York: Oxford University Press </a:t>
            </a:r>
            <a:endParaRPr lang="en-US" sz="1500" dirty="0"/>
          </a:p>
          <a:p>
            <a:pPr marL="0" indent="0">
              <a:buNone/>
            </a:pPr>
            <a:r>
              <a:rPr lang="en-US" sz="1500" dirty="0" err="1"/>
              <a:t>Remafedi</a:t>
            </a:r>
            <a:r>
              <a:rPr lang="en-US" sz="1500" dirty="0"/>
              <a:t>, G., French, S., Story, M., </a:t>
            </a:r>
            <a:r>
              <a:rPr lang="en-US" sz="1500" dirty="0" err="1"/>
              <a:t>Resnick</a:t>
            </a:r>
            <a:r>
              <a:rPr lang="en-US" sz="1500" dirty="0"/>
              <a:t>, M. D. and Blum, R. (1998). The relationship between suicide risk and sexual orientation: Results of a population-based study. </a:t>
            </a:r>
            <a:r>
              <a:rPr lang="en-US" sz="1500" i="1" dirty="0"/>
              <a:t>American Journal of Public Health</a:t>
            </a:r>
            <a:r>
              <a:rPr lang="en-US" sz="1500" dirty="0"/>
              <a:t>, 88, 1: 57-60.</a:t>
            </a:r>
          </a:p>
          <a:p>
            <a:pPr marL="0" indent="0">
              <a:buNone/>
            </a:pPr>
            <a:r>
              <a:rPr lang="en-US" sz="1500" dirty="0" err="1" smtClean="0"/>
              <a:t>Tider</a:t>
            </a:r>
            <a:r>
              <a:rPr lang="en-US" sz="1500" dirty="0"/>
              <a:t>, D.S., Parsons, J.T., &amp; </a:t>
            </a:r>
            <a:r>
              <a:rPr lang="en-US" sz="1500" dirty="0" err="1"/>
              <a:t>Bimbi</a:t>
            </a:r>
            <a:r>
              <a:rPr lang="en-US" sz="1500" dirty="0"/>
              <a:t>, D.S. (2005). Knowledge of human papillomavirus and effects on sexual behavior of gay/bisexual men: A brief report. </a:t>
            </a:r>
            <a:r>
              <a:rPr lang="en-US" sz="1500" i="1" dirty="0"/>
              <a:t>International Journal of STD &amp; AIDS, 16</a:t>
            </a:r>
            <a:r>
              <a:rPr lang="en-US" sz="1500" dirty="0"/>
              <a:t>, 707–708. </a:t>
            </a:r>
          </a:p>
        </p:txBody>
      </p:sp>
      <p:sp>
        <p:nvSpPr>
          <p:cNvPr id="3" name="Title 2"/>
          <p:cNvSpPr>
            <a:spLocks noGrp="1"/>
          </p:cNvSpPr>
          <p:nvPr>
            <p:ph type="title"/>
          </p:nvPr>
        </p:nvSpPr>
        <p:spPr/>
        <p:txBody>
          <a:bodyPr/>
          <a:lstStyle/>
          <a:p>
            <a:r>
              <a:rPr lang="en-US" dirty="0" smtClean="0"/>
              <a:t>References</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960708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400" dirty="0" smtClean="0"/>
              <a:t>Gay and bisexual men showed higher prevalence of depression, panic attacks and psychological distress than heterosexual men (Cochran et al., 2003).</a:t>
            </a:r>
          </a:p>
          <a:p>
            <a:endParaRPr lang="en-US" sz="2400" dirty="0" smtClean="0"/>
          </a:p>
          <a:p>
            <a:r>
              <a:rPr lang="en-US" sz="2400" dirty="0" smtClean="0"/>
              <a:t>According to </a:t>
            </a:r>
            <a:r>
              <a:rPr lang="en-US" sz="2400" dirty="0" err="1" smtClean="0"/>
              <a:t>Remafedi</a:t>
            </a:r>
            <a:r>
              <a:rPr lang="en-US" sz="2400" dirty="0" smtClean="0"/>
              <a:t> et al. (1998), young gay and bisexual men may be 7x more likely to attempt suicide than young heterosexual men.</a:t>
            </a:r>
          </a:p>
          <a:p>
            <a:endParaRPr lang="en-US" sz="2400" dirty="0" smtClean="0"/>
          </a:p>
          <a:p>
            <a:r>
              <a:rPr lang="en-US" sz="2400" dirty="0" smtClean="0"/>
              <a:t>Although gay men are more likely than their heterosexual counterparts to seek help for emotional distress, approximately 1/3 of gay men reported negative or mixed reactions from mental health professionals (King et al., 2003).</a:t>
            </a:r>
            <a:endParaRPr lang="en-US" sz="2400" dirty="0"/>
          </a:p>
        </p:txBody>
      </p:sp>
      <p:sp>
        <p:nvSpPr>
          <p:cNvPr id="3" name="Title 2"/>
          <p:cNvSpPr>
            <a:spLocks noGrp="1"/>
          </p:cNvSpPr>
          <p:nvPr>
            <p:ph type="title"/>
          </p:nvPr>
        </p:nvSpPr>
        <p:spPr/>
        <p:txBody>
          <a:bodyPr/>
          <a:lstStyle/>
          <a:p>
            <a:r>
              <a:rPr lang="en-US" dirty="0" smtClean="0"/>
              <a:t>Mental Health Disparities</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452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smtClean="0"/>
              <a:t>Gay men exhibited lower self-esteem if they believed that appearance, weight, and muscularity were important to others (Fish, 2006).</a:t>
            </a:r>
          </a:p>
          <a:p>
            <a:endParaRPr lang="en-US" sz="2400" dirty="0" smtClean="0"/>
          </a:p>
          <a:p>
            <a:r>
              <a:rPr lang="en-US" sz="2400" dirty="0" smtClean="0"/>
              <a:t>Kaminski et al. found that gay men also believed that increased muscularity would offer protection from physical attack (2005).</a:t>
            </a:r>
          </a:p>
          <a:p>
            <a:endParaRPr lang="en-US" sz="2400" dirty="0" smtClean="0"/>
          </a:p>
          <a:p>
            <a:r>
              <a:rPr lang="en-US" sz="2400" dirty="0" smtClean="0"/>
              <a:t>Disclosure of one’s identity to others is usually associated with better mental health (Morris et al., 2001), but other factors need to be considered during the coming out process.</a:t>
            </a:r>
            <a:endParaRPr lang="en-US" sz="2400" dirty="0"/>
          </a:p>
        </p:txBody>
      </p:sp>
      <p:sp>
        <p:nvSpPr>
          <p:cNvPr id="3" name="Title 2"/>
          <p:cNvSpPr>
            <a:spLocks noGrp="1"/>
          </p:cNvSpPr>
          <p:nvPr>
            <p:ph type="title"/>
          </p:nvPr>
        </p:nvSpPr>
        <p:spPr/>
        <p:txBody>
          <a:bodyPr/>
          <a:lstStyle/>
          <a:p>
            <a:r>
              <a:rPr lang="en-US" dirty="0" smtClean="0"/>
              <a:t>Mental Health Disparities</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857235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400" dirty="0" smtClean="0"/>
              <a:t>Gay men, as well as anyone who has receptive anal sex, are at higher risk for anal cancer due to an increased risk of becoming infected with human papillomavirus (HPV) with gay and bisexual men estimated to have 1 17x more likely chance to develop anal cancer than heterosexual men(</a:t>
            </a:r>
            <a:r>
              <a:rPr lang="en-US" sz="2400" dirty="0" err="1" smtClean="0"/>
              <a:t>McRee</a:t>
            </a:r>
            <a:r>
              <a:rPr lang="en-US" sz="2400" dirty="0" smtClean="0"/>
              <a:t>, et al., 2010, </a:t>
            </a:r>
            <a:r>
              <a:rPr lang="en-US" sz="2400" dirty="0" err="1" smtClean="0"/>
              <a:t>Tider</a:t>
            </a:r>
            <a:r>
              <a:rPr lang="en-US" sz="2400" dirty="0" smtClean="0"/>
              <a:t> et al., 2005).</a:t>
            </a:r>
          </a:p>
          <a:p>
            <a:endParaRPr lang="en-US" sz="2400" dirty="0"/>
          </a:p>
          <a:p>
            <a:r>
              <a:rPr lang="en-US" sz="2400" dirty="0" smtClean="0"/>
              <a:t>“Some disparities, such as HIV and other sexually transmitted infections, are associated with the sexual practices of men who have sex with men (MSM)” (</a:t>
            </a:r>
            <a:r>
              <a:rPr lang="en-US" sz="2400" dirty="0" err="1" smtClean="0"/>
              <a:t>Wolitski</a:t>
            </a:r>
            <a:r>
              <a:rPr lang="en-US" sz="2400" dirty="0" smtClean="0"/>
              <a:t>, et al., 2008, p. 23).</a:t>
            </a:r>
          </a:p>
          <a:p>
            <a:endParaRPr lang="en-US" sz="2400" dirty="0"/>
          </a:p>
          <a:p>
            <a:r>
              <a:rPr lang="en-US" sz="2400" dirty="0" smtClean="0"/>
              <a:t>Gay men may experience violence based on their sexual minority status and/or within an intimate relationship (</a:t>
            </a:r>
            <a:r>
              <a:rPr lang="en-US" sz="2400" dirty="0" err="1" smtClean="0"/>
              <a:t>Herek</a:t>
            </a:r>
            <a:r>
              <a:rPr lang="en-US" sz="2400" dirty="0" smtClean="0"/>
              <a:t>, 2009 and Houston, et. al., 2007).</a:t>
            </a:r>
          </a:p>
          <a:p>
            <a:endParaRPr lang="en-US" sz="2400" dirty="0"/>
          </a:p>
          <a:p>
            <a:endParaRPr lang="en-US" sz="2400" dirty="0"/>
          </a:p>
        </p:txBody>
      </p:sp>
      <p:sp>
        <p:nvSpPr>
          <p:cNvPr id="3" name="Title 2"/>
          <p:cNvSpPr>
            <a:spLocks noGrp="1"/>
          </p:cNvSpPr>
          <p:nvPr>
            <p:ph type="title"/>
          </p:nvPr>
        </p:nvSpPr>
        <p:spPr/>
        <p:txBody>
          <a:bodyPr/>
          <a:lstStyle/>
          <a:p>
            <a:r>
              <a:rPr lang="en-US" dirty="0" smtClean="0"/>
              <a:t>Health Disparities</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998823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Controversy related to the rate of alcohol use historically reported to be 3x the general population</a:t>
            </a:r>
          </a:p>
          <a:p>
            <a:pPr lvl="1"/>
            <a:r>
              <a:rPr lang="en-US" dirty="0" smtClean="0"/>
              <a:t>Bars as social gathering places, accessibility of alcohol, and cultural norms of alcohol use</a:t>
            </a:r>
          </a:p>
          <a:p>
            <a:pPr lvl="1"/>
            <a:r>
              <a:rPr lang="en-US" dirty="0" smtClean="0"/>
              <a:t>Alcohol use as a coping strategy for discrimination</a:t>
            </a:r>
          </a:p>
          <a:p>
            <a:r>
              <a:rPr lang="en-US" dirty="0" smtClean="0"/>
              <a:t>Recent studies show that gay men use substances, including alcohol and illicit drugs at a higher rate than the general population – not just in large communities like NY, San Francisco or Los Angeles (</a:t>
            </a:r>
            <a:r>
              <a:rPr lang="en-US" dirty="0" err="1" smtClean="0"/>
              <a:t>Ostrow</a:t>
            </a:r>
            <a:r>
              <a:rPr lang="en-US" dirty="0" smtClean="0"/>
              <a:t> and Stall, 2008) </a:t>
            </a:r>
          </a:p>
          <a:p>
            <a:r>
              <a:rPr lang="en-US" dirty="0" smtClean="0"/>
              <a:t>Gay men and lesbians were more likely than heterosexuals to have used recreational drugs (King, et al., 2003).</a:t>
            </a:r>
          </a:p>
          <a:p>
            <a:r>
              <a:rPr lang="en-US" dirty="0" smtClean="0"/>
              <a:t>“Use of poppers appears to be a gay male phenomenon (Fish, 2006).</a:t>
            </a:r>
            <a:endParaRPr lang="en-US" dirty="0"/>
          </a:p>
        </p:txBody>
      </p:sp>
      <p:sp>
        <p:nvSpPr>
          <p:cNvPr id="3" name="Title 2"/>
          <p:cNvSpPr>
            <a:spLocks noGrp="1"/>
          </p:cNvSpPr>
          <p:nvPr>
            <p:ph type="title"/>
          </p:nvPr>
        </p:nvSpPr>
        <p:spPr/>
        <p:txBody>
          <a:bodyPr/>
          <a:lstStyle/>
          <a:p>
            <a:r>
              <a:rPr lang="en-US" dirty="0" smtClean="0"/>
              <a:t>Substance Abuse</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510363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DISCRIMINATION</a:t>
            </a:r>
          </a:p>
          <a:p>
            <a:r>
              <a:rPr lang="en-US" dirty="0" smtClean="0"/>
              <a:t>HOMOPHOBIA</a:t>
            </a:r>
          </a:p>
          <a:p>
            <a:r>
              <a:rPr lang="en-US" dirty="0" smtClean="0"/>
              <a:t>HETEROSEXISM</a:t>
            </a:r>
          </a:p>
          <a:p>
            <a:r>
              <a:rPr lang="en-US" dirty="0" smtClean="0"/>
              <a:t>STIGMA</a:t>
            </a:r>
          </a:p>
          <a:p>
            <a:r>
              <a:rPr lang="en-US" dirty="0" smtClean="0"/>
              <a:t>and a culture </a:t>
            </a:r>
            <a:r>
              <a:rPr lang="en-US" smtClean="0"/>
              <a:t>that idolizes MASCULINITY</a:t>
            </a:r>
          </a:p>
          <a:p>
            <a:pPr marL="0" indent="0">
              <a:buNone/>
            </a:pPr>
            <a:endParaRPr lang="en-US" dirty="0" smtClean="0"/>
          </a:p>
          <a:p>
            <a:r>
              <a:rPr lang="en-US" dirty="0" smtClean="0"/>
              <a:t>Not to dismiss biological and genetic factors</a:t>
            </a:r>
            <a:endParaRPr lang="en-US" dirty="0"/>
          </a:p>
        </p:txBody>
      </p:sp>
      <p:sp>
        <p:nvSpPr>
          <p:cNvPr id="3" name="Title 2"/>
          <p:cNvSpPr>
            <a:spLocks noGrp="1"/>
          </p:cNvSpPr>
          <p:nvPr>
            <p:ph type="title"/>
          </p:nvPr>
        </p:nvSpPr>
        <p:spPr/>
        <p:txBody>
          <a:bodyPr>
            <a:normAutofit fontScale="90000"/>
          </a:bodyPr>
          <a:lstStyle/>
          <a:p>
            <a:r>
              <a:rPr lang="en-US" dirty="0" smtClean="0"/>
              <a:t>So health disparities appear to be the result of:</a:t>
            </a:r>
            <a:endParaRPr lang="en-US" dirty="0"/>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257802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Holocaust and the</a:t>
            </a:r>
          </a:p>
          <a:p>
            <a:endParaRPr lang="en-US" dirty="0"/>
          </a:p>
          <a:p>
            <a:r>
              <a:rPr lang="en-US" dirty="0" smtClean="0"/>
              <a:t>The Stonewall Riots</a:t>
            </a:r>
          </a:p>
          <a:p>
            <a:endParaRPr lang="en-US" dirty="0"/>
          </a:p>
          <a:p>
            <a:r>
              <a:rPr lang="en-US" dirty="0" smtClean="0"/>
              <a:t>Mental Health Disorder until 1974</a:t>
            </a:r>
          </a:p>
          <a:p>
            <a:pPr lvl="1"/>
            <a:r>
              <a:rPr lang="en-US" dirty="0" smtClean="0"/>
              <a:t>Reparative Therapy still promoted as a cure</a:t>
            </a:r>
          </a:p>
          <a:p>
            <a:endParaRPr lang="en-US" dirty="0"/>
          </a:p>
          <a:p>
            <a:r>
              <a:rPr lang="en-US" dirty="0" smtClean="0"/>
              <a:t>Same-sex sexual activity criminalized in 14 states until 2003 – Lawrence v. Texas </a:t>
            </a:r>
          </a:p>
          <a:p>
            <a:endParaRPr lang="en-US" dirty="0"/>
          </a:p>
          <a:p>
            <a:r>
              <a:rPr lang="en-US" dirty="0" smtClean="0"/>
              <a:t>Same-sex marriage and adoption by same-sex couples still illegal in many jurisdictions</a:t>
            </a:r>
            <a:endParaRPr lang="en-US" dirty="0"/>
          </a:p>
        </p:txBody>
      </p:sp>
      <p:sp>
        <p:nvSpPr>
          <p:cNvPr id="3" name="Title 2"/>
          <p:cNvSpPr>
            <a:spLocks noGrp="1"/>
          </p:cNvSpPr>
          <p:nvPr>
            <p:ph type="title"/>
          </p:nvPr>
        </p:nvSpPr>
        <p:spPr/>
        <p:txBody>
          <a:bodyPr/>
          <a:lstStyle/>
          <a:p>
            <a:r>
              <a:rPr lang="en-US" dirty="0" smtClean="0"/>
              <a:t>Historical Persecution</a:t>
            </a:r>
            <a:endParaRPr lang="en-US" dirty="0"/>
          </a:p>
        </p:txBody>
      </p:sp>
      <p:pic>
        <p:nvPicPr>
          <p:cNvPr id="1026" name="Picture 2" descr="C:\Users\jrobertson\AppData\Local\Microsoft\Windows\Temporary Internet Files\Content.IE5\32E48U4U\MC9004031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1892" y="1667295"/>
            <a:ext cx="654908" cy="4389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957701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12428</TotalTime>
  <Words>2189</Words>
  <Application>Microsoft Office PowerPoint</Application>
  <PresentationFormat>On-screen Show (4:3)</PresentationFormat>
  <Paragraphs>193</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Paper</vt:lpstr>
      <vt:lpstr>Acrobat Document</vt:lpstr>
      <vt:lpstr>From Bars to Grindr to Fatherhood: Clinical Work With Gay Men</vt:lpstr>
      <vt:lpstr>Participants will be able to:</vt:lpstr>
      <vt:lpstr>PowerPoint Presentation</vt:lpstr>
      <vt:lpstr>Mental Health Disparities</vt:lpstr>
      <vt:lpstr>Mental Health Disparities</vt:lpstr>
      <vt:lpstr>Health Disparities</vt:lpstr>
      <vt:lpstr>Substance Abuse</vt:lpstr>
      <vt:lpstr>So health disparities appear to be the result of:</vt:lpstr>
      <vt:lpstr>Historical Persecution</vt:lpstr>
      <vt:lpstr>PowerPoint Presentation</vt:lpstr>
      <vt:lpstr>PowerPoint Presentation</vt:lpstr>
      <vt:lpstr>PowerPoint Presentation</vt:lpstr>
      <vt:lpstr>PowerPoint Presentation</vt:lpstr>
      <vt:lpstr>Examples of Privilege</vt:lpstr>
      <vt:lpstr>Minority Stress</vt:lpstr>
      <vt:lpstr>Microaggressions</vt:lpstr>
      <vt:lpstr>The Intersection between sexuality and masculinity</vt:lpstr>
      <vt:lpstr>PowerPoint Presentation</vt:lpstr>
      <vt:lpstr>PowerPoint Presentation</vt:lpstr>
      <vt:lpstr>Down’s 3-Stages </vt:lpstr>
      <vt:lpstr>Stage 1: Overwhelmed by shame</vt:lpstr>
      <vt:lpstr>Avoidance Strategies</vt:lpstr>
      <vt:lpstr>Stage 2: Compensating for Shame or the “Best Little Boy in the World” syndrome</vt:lpstr>
      <vt:lpstr>Stage 3: Cultivating Authenticity</vt:lpstr>
      <vt:lpstr>PowerPoint Presentation</vt:lpstr>
      <vt:lpstr>Identity Development</vt:lpstr>
      <vt:lpstr>Affirmative Therapy</vt:lpstr>
      <vt:lpstr>Affirmative Therapy</vt:lpstr>
      <vt:lpstr>Acceptance and Commitment Therapy</vt:lpstr>
      <vt:lpstr>PowerPoint Presentation</vt:lpstr>
      <vt:lpstr>Case Example</vt:lpstr>
      <vt:lpstr>What can we do as clinicians?</vt:lpstr>
      <vt:lpstr>Questions</vt:lpstr>
      <vt:lpstr>References</vt:lpstr>
      <vt:lpstr>References</vt:lpstr>
    </vt:vector>
  </TitlesOfParts>
  <Company>Cal State San Marcos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Bars to Grindr to Fatherhood: Clinical Work With Gay Men</dc:title>
  <dc:creator>IITS</dc:creator>
  <cp:lastModifiedBy>IITS</cp:lastModifiedBy>
  <cp:revision>59</cp:revision>
  <dcterms:created xsi:type="dcterms:W3CDTF">2014-05-21T17:24:45Z</dcterms:created>
  <dcterms:modified xsi:type="dcterms:W3CDTF">2014-06-06T22:52:39Z</dcterms:modified>
</cp:coreProperties>
</file>